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320" r:id="rId3"/>
    <p:sldId id="294" r:id="rId4"/>
    <p:sldId id="293" r:id="rId5"/>
    <p:sldId id="292" r:id="rId6"/>
    <p:sldId id="291" r:id="rId7"/>
    <p:sldId id="295" r:id="rId8"/>
    <p:sldId id="289" r:id="rId9"/>
    <p:sldId id="296" r:id="rId10"/>
    <p:sldId id="297" r:id="rId11"/>
    <p:sldId id="290" r:id="rId12"/>
    <p:sldId id="257" r:id="rId13"/>
    <p:sldId id="258" r:id="rId14"/>
    <p:sldId id="259" r:id="rId15"/>
    <p:sldId id="298" r:id="rId16"/>
    <p:sldId id="299" r:id="rId17"/>
    <p:sldId id="300" r:id="rId18"/>
    <p:sldId id="301" r:id="rId19"/>
    <p:sldId id="260" r:id="rId20"/>
    <p:sldId id="261" r:id="rId21"/>
    <p:sldId id="302" r:id="rId22"/>
    <p:sldId id="303" r:id="rId23"/>
    <p:sldId id="304" r:id="rId24"/>
    <p:sldId id="262" r:id="rId25"/>
    <p:sldId id="265" r:id="rId26"/>
    <p:sldId id="305" r:id="rId27"/>
    <p:sldId id="263" r:id="rId28"/>
    <p:sldId id="306" r:id="rId29"/>
    <p:sldId id="307" r:id="rId30"/>
    <p:sldId id="264" r:id="rId31"/>
    <p:sldId id="266" r:id="rId32"/>
    <p:sldId id="267" r:id="rId33"/>
    <p:sldId id="273" r:id="rId34"/>
    <p:sldId id="268" r:id="rId35"/>
    <p:sldId id="275" r:id="rId36"/>
    <p:sldId id="308" r:id="rId37"/>
    <p:sldId id="311" r:id="rId38"/>
    <p:sldId id="276" r:id="rId39"/>
    <p:sldId id="310" r:id="rId40"/>
    <p:sldId id="309" r:id="rId41"/>
    <p:sldId id="274" r:id="rId42"/>
    <p:sldId id="278" r:id="rId43"/>
    <p:sldId id="312" r:id="rId44"/>
    <p:sldId id="313" r:id="rId45"/>
    <p:sldId id="277" r:id="rId46"/>
    <p:sldId id="315" r:id="rId47"/>
    <p:sldId id="314" r:id="rId48"/>
    <p:sldId id="288" r:id="rId49"/>
    <p:sldId id="317" r:id="rId50"/>
    <p:sldId id="316" r:id="rId51"/>
    <p:sldId id="272" r:id="rId52"/>
    <p:sldId id="271" r:id="rId53"/>
    <p:sldId id="270" r:id="rId54"/>
    <p:sldId id="318" r:id="rId55"/>
    <p:sldId id="269" r:id="rId56"/>
    <p:sldId id="279" r:id="rId57"/>
    <p:sldId id="319" r:id="rId58"/>
    <p:sldId id="280" r:id="rId59"/>
    <p:sldId id="281" r:id="rId60"/>
    <p:sldId id="287" r:id="rId61"/>
    <p:sldId id="283" r:id="rId62"/>
    <p:sldId id="282" r:id="rId63"/>
    <p:sldId id="286" r:id="rId64"/>
    <p:sldId id="284" r:id="rId65"/>
    <p:sldId id="321" r:id="rId66"/>
    <p:sldId id="28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9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9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9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7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1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6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0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75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F5A2-63C1-45E6-B355-50B57634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4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E9C61-D0C9-42CB-ACA9-4E295505F411}" type="datetimeFigureOut">
              <a:rPr lang="en-US" smtClean="0"/>
              <a:t>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EF5A2-63C1-45E6-B355-50B576340C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8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9.jpg"/><Relationship Id="rId7" Type="http://schemas.openxmlformats.org/officeDocument/2006/relationships/image" Target="../media/image3.jpg"/><Relationship Id="rId12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2.jpg"/><Relationship Id="rId5" Type="http://schemas.openxmlformats.org/officeDocument/2006/relationships/image" Target="../media/image6.jpeg"/><Relationship Id="rId10" Type="http://schemas.openxmlformats.org/officeDocument/2006/relationships/image" Target="../media/image11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2.jpg"/><Relationship Id="rId3" Type="http://schemas.openxmlformats.org/officeDocument/2006/relationships/image" Target="../media/image13.jpe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7.jpg"/><Relationship Id="rId5" Type="http://schemas.openxmlformats.org/officeDocument/2006/relationships/image" Target="../media/image2.jpg"/><Relationship Id="rId15" Type="http://schemas.openxmlformats.org/officeDocument/2006/relationships/image" Target="../media/image15.jpeg"/><Relationship Id="rId10" Type="http://schemas.openxmlformats.org/officeDocument/2006/relationships/image" Target="../media/image4.jpg"/><Relationship Id="rId4" Type="http://schemas.openxmlformats.org/officeDocument/2006/relationships/image" Target="../media/image9.jpg"/><Relationship Id="rId9" Type="http://schemas.openxmlformats.org/officeDocument/2006/relationships/image" Target="../media/image3.jpg"/><Relationship Id="rId1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7.jpg"/><Relationship Id="rId3" Type="http://schemas.openxmlformats.org/officeDocument/2006/relationships/image" Target="../media/image16.jpg"/><Relationship Id="rId7" Type="http://schemas.openxmlformats.org/officeDocument/2006/relationships/image" Target="../media/image14.jpeg"/><Relationship Id="rId12" Type="http://schemas.openxmlformats.org/officeDocument/2006/relationships/image" Target="../media/image4.jpg"/><Relationship Id="rId17" Type="http://schemas.openxmlformats.org/officeDocument/2006/relationships/image" Target="../media/image15.jpeg"/><Relationship Id="rId2" Type="http://schemas.openxmlformats.org/officeDocument/2006/relationships/image" Target="../media/image5.jpg"/><Relationship Id="rId1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17.jpeg"/><Relationship Id="rId5" Type="http://schemas.openxmlformats.org/officeDocument/2006/relationships/image" Target="../media/image9.jpg"/><Relationship Id="rId15" Type="http://schemas.openxmlformats.org/officeDocument/2006/relationships/image" Target="../media/image12.jpg"/><Relationship Id="rId10" Type="http://schemas.openxmlformats.org/officeDocument/2006/relationships/image" Target="../media/image3.jpg"/><Relationship Id="rId4" Type="http://schemas.openxmlformats.org/officeDocument/2006/relationships/image" Target="../media/image13.jpeg"/><Relationship Id="rId9" Type="http://schemas.openxmlformats.org/officeDocument/2006/relationships/image" Target="../media/image10.jpg"/><Relationship Id="rId1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Software Engineering and VR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33002"/>
          </a:xfrm>
        </p:spPr>
        <p:txBody>
          <a:bodyPr>
            <a:normAutofit/>
          </a:bodyPr>
          <a:lstStyle/>
          <a:p>
            <a:r>
              <a:rPr lang="en-US" sz="3000" dirty="0" smtClean="0"/>
              <a:t>The Devil in the Details</a:t>
            </a:r>
          </a:p>
          <a:p>
            <a:endParaRPr lang="en-US" dirty="0"/>
          </a:p>
          <a:p>
            <a:r>
              <a:rPr lang="en-US" dirty="0" smtClean="0"/>
              <a:t>Tom Forsyth</a:t>
            </a:r>
          </a:p>
          <a:p>
            <a:r>
              <a:rPr lang="en-US" sz="1600" dirty="0" smtClean="0"/>
              <a:t>Software Architect, Oculus</a:t>
            </a:r>
          </a:p>
          <a:p>
            <a:r>
              <a:rPr lang="en-US" sz="1600" dirty="0" smtClean="0"/>
              <a:t>Jan 27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02" y="5329646"/>
            <a:ext cx="2736801" cy="7053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3836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VR is also incredibly tricky</a:t>
            </a:r>
          </a:p>
          <a:p>
            <a:r>
              <a:rPr lang="en-US" dirty="0" smtClean="0"/>
              <a:t>“Bleeding-edge </a:t>
            </a:r>
            <a:r>
              <a:rPr lang="en-US" dirty="0" err="1"/>
              <a:t>realtime</a:t>
            </a:r>
            <a:r>
              <a:rPr lang="en-US" dirty="0"/>
              <a:t> 3D graphics” is the easy </a:t>
            </a:r>
            <a:r>
              <a:rPr lang="en-US" dirty="0" smtClean="0"/>
              <a:t>bit</a:t>
            </a:r>
          </a:p>
          <a:p>
            <a:pPr lvl="1"/>
            <a:r>
              <a:rPr lang="en-US" dirty="0" smtClean="0"/>
              <a:t>Lots of hard stuff here of course, but needs an entire lecture series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44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VR is also incredibly tricky</a:t>
            </a:r>
          </a:p>
          <a:p>
            <a:r>
              <a:rPr lang="en-US" dirty="0" smtClean="0"/>
              <a:t>“Bleeding-edge </a:t>
            </a:r>
            <a:r>
              <a:rPr lang="en-US" dirty="0" err="1"/>
              <a:t>realtime</a:t>
            </a:r>
            <a:r>
              <a:rPr lang="en-US" dirty="0"/>
              <a:t> 3D graphics” is the easy </a:t>
            </a:r>
            <a:r>
              <a:rPr lang="en-US" dirty="0" smtClean="0"/>
              <a:t>bit</a:t>
            </a:r>
          </a:p>
          <a:p>
            <a:pPr lvl="1"/>
            <a:r>
              <a:rPr lang="en-US" dirty="0"/>
              <a:t>Lots of hard stuff here of course, but needs an entire lecture series</a:t>
            </a:r>
            <a:endParaRPr lang="en-US" dirty="0" smtClean="0"/>
          </a:p>
          <a:p>
            <a:r>
              <a:rPr lang="en-US" dirty="0" smtClean="0"/>
              <a:t>VR adds so many other areas</a:t>
            </a:r>
          </a:p>
          <a:p>
            <a:pPr lvl="1"/>
            <a:r>
              <a:rPr lang="en-US" dirty="0"/>
              <a:t>Display and optics</a:t>
            </a:r>
          </a:p>
          <a:p>
            <a:pPr lvl="1"/>
            <a:r>
              <a:rPr lang="en-US" dirty="0" smtClean="0"/>
              <a:t>Hardware diversity</a:t>
            </a:r>
            <a:endParaRPr lang="en-US" dirty="0"/>
          </a:p>
          <a:p>
            <a:pPr lvl="1"/>
            <a:r>
              <a:rPr lang="en-US" dirty="0"/>
              <a:t>Time and latency</a:t>
            </a:r>
          </a:p>
          <a:p>
            <a:pPr lvl="1"/>
            <a:r>
              <a:rPr lang="en-US" dirty="0"/>
              <a:t>Bugs that take a long time to manifest</a:t>
            </a:r>
          </a:p>
          <a:p>
            <a:pPr lvl="1"/>
            <a:r>
              <a:rPr lang="en-US" dirty="0"/>
              <a:t>Interactions with user </a:t>
            </a:r>
            <a:r>
              <a:rPr lang="en-US" dirty="0" smtClean="0"/>
              <a:t>physiology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7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VR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Hardware:</a:t>
            </a:r>
          </a:p>
          <a:p>
            <a:r>
              <a:rPr lang="en-US" dirty="0" smtClean="0"/>
              <a:t>Screen</a:t>
            </a:r>
          </a:p>
          <a:p>
            <a:r>
              <a:rPr lang="en-US" dirty="0"/>
              <a:t>Lenses</a:t>
            </a:r>
          </a:p>
          <a:p>
            <a:r>
              <a:rPr lang="en-US" dirty="0" smtClean="0"/>
              <a:t>IMU (gyro</a:t>
            </a:r>
            <a:r>
              <a:rPr lang="en-US" dirty="0"/>
              <a:t> </a:t>
            </a:r>
            <a:r>
              <a:rPr lang="en-US" dirty="0" smtClean="0"/>
              <a:t>+ accelerometer)</a:t>
            </a:r>
          </a:p>
          <a:p>
            <a:r>
              <a:rPr lang="en-US" dirty="0" smtClean="0"/>
              <a:t>Camera &amp; LEDs</a:t>
            </a:r>
          </a:p>
          <a:p>
            <a:pPr marL="0" indent="0">
              <a:buNone/>
            </a:pPr>
            <a:r>
              <a:rPr lang="en-US" dirty="0" smtClean="0"/>
              <a:t>   (and lots of scary details!)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258" y="2491881"/>
            <a:ext cx="5757082" cy="3238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0538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Software:</a:t>
            </a:r>
          </a:p>
          <a:p>
            <a:r>
              <a:rPr lang="en-US" dirty="0" smtClean="0"/>
              <a:t>Tracking</a:t>
            </a:r>
          </a:p>
          <a:p>
            <a:r>
              <a:rPr lang="en-US" dirty="0" smtClean="0"/>
              <a:t>Prediction</a:t>
            </a:r>
          </a:p>
          <a:p>
            <a:r>
              <a:rPr lang="en-US" dirty="0" smtClean="0"/>
              <a:t>Rendering</a:t>
            </a:r>
          </a:p>
          <a:p>
            <a:r>
              <a:rPr lang="en-US" dirty="0" err="1" smtClean="0"/>
              <a:t>Timewarp</a:t>
            </a:r>
            <a:endParaRPr lang="en-US" dirty="0" smtClean="0"/>
          </a:p>
          <a:p>
            <a:r>
              <a:rPr lang="en-US" dirty="0" smtClean="0"/>
              <a:t>Distortion &amp; processing</a:t>
            </a:r>
          </a:p>
          <a:p>
            <a:pPr marL="0" indent="0">
              <a:buNone/>
            </a:pPr>
            <a:r>
              <a:rPr lang="en-US" sz="1600" dirty="0" smtClean="0"/>
              <a:t>(all timings are examples, not any specific device)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565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in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60Hz camera</a:t>
            </a:r>
          </a:p>
          <a:p>
            <a:pPr lvl="1"/>
            <a:r>
              <a:rPr lang="en-US" dirty="0" smtClean="0"/>
              <a:t>Find LED dots</a:t>
            </a:r>
          </a:p>
          <a:p>
            <a:pPr lvl="1"/>
            <a:r>
              <a:rPr lang="en-US" dirty="0" smtClean="0"/>
              <a:t>Find HMD pose from dot positions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t="18848" r="35636" b="7877"/>
          <a:stretch/>
        </p:blipFill>
        <p:spPr>
          <a:xfrm>
            <a:off x="6423239" y="1690688"/>
            <a:ext cx="5251766" cy="378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in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60Hz camera</a:t>
            </a:r>
          </a:p>
          <a:p>
            <a:pPr lvl="1"/>
            <a:r>
              <a:rPr lang="en-US" dirty="0" smtClean="0"/>
              <a:t>Find LED dots</a:t>
            </a:r>
          </a:p>
          <a:p>
            <a:pPr lvl="1"/>
            <a:r>
              <a:rPr lang="en-US" dirty="0" smtClean="0"/>
              <a:t>Find HMD pose from dot positions</a:t>
            </a:r>
          </a:p>
          <a:p>
            <a:r>
              <a:rPr lang="en-US" dirty="0"/>
              <a:t>Read 1000Hz IMU: gyro + </a:t>
            </a:r>
            <a:r>
              <a:rPr lang="en-US" dirty="0" err="1"/>
              <a:t>accel</a:t>
            </a:r>
            <a:endParaRPr lang="en-US" dirty="0"/>
          </a:p>
          <a:p>
            <a:r>
              <a:rPr lang="en-US" dirty="0" smtClean="0"/>
              <a:t>Sensor fusion</a:t>
            </a:r>
          </a:p>
          <a:p>
            <a:pPr lvl="1"/>
            <a:r>
              <a:rPr lang="en-US" dirty="0" smtClean="0"/>
              <a:t>Last known-good camera pose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ntegrate IMU data forwards</a:t>
            </a:r>
          </a:p>
          <a:p>
            <a:pPr lvl="2"/>
            <a:r>
              <a:rPr lang="en-US" dirty="0" smtClean="0"/>
              <a:t>(this is the concept - in practice it’s a continuous filter)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444">
            <a:off x="6389580" y="1125781"/>
            <a:ext cx="1282054" cy="13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 rot="654649">
            <a:off x="9860104" y="957637"/>
            <a:ext cx="1446903" cy="127500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in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60Hz camera</a:t>
            </a:r>
          </a:p>
          <a:p>
            <a:pPr lvl="1"/>
            <a:r>
              <a:rPr lang="en-US" dirty="0" smtClean="0"/>
              <a:t>Find LED dots</a:t>
            </a:r>
          </a:p>
          <a:p>
            <a:pPr lvl="1"/>
            <a:r>
              <a:rPr lang="en-US" dirty="0" smtClean="0"/>
              <a:t>Find HMD pose from dot positions</a:t>
            </a:r>
          </a:p>
          <a:p>
            <a:r>
              <a:rPr lang="en-US" dirty="0"/>
              <a:t>Read 1000Hz IMU: gyro + </a:t>
            </a:r>
            <a:r>
              <a:rPr lang="en-US" dirty="0" err="1"/>
              <a:t>accel</a:t>
            </a:r>
            <a:endParaRPr lang="en-US" dirty="0"/>
          </a:p>
          <a:p>
            <a:r>
              <a:rPr lang="en-US" dirty="0" smtClean="0"/>
              <a:t>Sensor fusion</a:t>
            </a:r>
          </a:p>
          <a:p>
            <a:pPr lvl="1"/>
            <a:r>
              <a:rPr lang="en-US" dirty="0" smtClean="0"/>
              <a:t>Last known-good camera pose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ntegrate IMU data forwards</a:t>
            </a:r>
          </a:p>
          <a:p>
            <a:pPr lvl="2"/>
            <a:r>
              <a:rPr lang="en-US" dirty="0" smtClean="0"/>
              <a:t>(this is the concept - in practice it’s a continuous filter)</a:t>
            </a:r>
          </a:p>
          <a:p>
            <a:r>
              <a:rPr lang="en-US" dirty="0" smtClean="0"/>
              <a:t>Predict motion forwards to next frame display time</a:t>
            </a:r>
          </a:p>
          <a:p>
            <a:pPr lvl="1"/>
            <a:r>
              <a:rPr lang="en-US" dirty="0" smtClean="0"/>
              <a:t>Will typically be ~20ms away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3457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444">
            <a:off x="6389580" y="1125781"/>
            <a:ext cx="1282054" cy="1306704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>
            <a:off x="7305909" y="645129"/>
            <a:ext cx="2681024" cy="1063678"/>
          </a:xfrm>
          <a:prstGeom prst="arc">
            <a:avLst>
              <a:gd name="adj1" fmla="val 11180055"/>
              <a:gd name="adj2" fmla="val 20799078"/>
            </a:avLst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140446" y="662012"/>
            <a:ext cx="1064347" cy="46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0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967" r="1955" b="23795"/>
          <a:stretch/>
        </p:blipFill>
        <p:spPr>
          <a:xfrm>
            <a:off x="9725328" y="792935"/>
            <a:ext cx="1778312" cy="160440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 rot="653750">
            <a:off x="9130328" y="383503"/>
            <a:ext cx="2906905" cy="2417894"/>
            <a:chOff x="5956389" y="3831326"/>
            <a:chExt cx="2906905" cy="2417894"/>
          </a:xfrm>
        </p:grpSpPr>
        <p:sp>
          <p:nvSpPr>
            <p:cNvPr id="22" name="Rectangle 21"/>
            <p:cNvSpPr/>
            <p:nvPr/>
          </p:nvSpPr>
          <p:spPr>
            <a:xfrm>
              <a:off x="6196042" y="3831326"/>
              <a:ext cx="2168194" cy="572379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28648" y="5676841"/>
              <a:ext cx="2168194" cy="572379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56389" y="4174695"/>
              <a:ext cx="719312" cy="1623064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43982" y="4164051"/>
              <a:ext cx="719312" cy="1623064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 rot="654649">
            <a:off x="9860104" y="957637"/>
            <a:ext cx="1446903" cy="127500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in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 renders view from each eye</a:t>
            </a:r>
          </a:p>
          <a:p>
            <a:pPr lvl="1"/>
            <a:r>
              <a:rPr lang="en-US" dirty="0" smtClean="0"/>
              <a:t>Typically takes a frame, i.e. 10-15ms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444">
            <a:off x="6389580" y="1125781"/>
            <a:ext cx="1282054" cy="1306704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>
            <a:off x="7305909" y="645129"/>
            <a:ext cx="2681024" cy="1063678"/>
          </a:xfrm>
          <a:prstGeom prst="arc">
            <a:avLst>
              <a:gd name="adj1" fmla="val 11180055"/>
              <a:gd name="adj2" fmla="val 20799078"/>
            </a:avLst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140446" y="662012"/>
            <a:ext cx="1064347" cy="46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8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9130328" y="383503"/>
            <a:ext cx="2906905" cy="2417894"/>
            <a:chOff x="5821753" y="3688272"/>
            <a:chExt cx="2906905" cy="241789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4" t="1967" r="1955" b="23795"/>
            <a:stretch/>
          </p:blipFill>
          <p:spPr>
            <a:xfrm>
              <a:off x="6416753" y="4097704"/>
              <a:ext cx="1778312" cy="160440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 rot="653750">
              <a:off x="5821753" y="3688272"/>
              <a:ext cx="2906905" cy="2417894"/>
              <a:chOff x="5956389" y="3831326"/>
              <a:chExt cx="2906905" cy="241789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196042" y="3831326"/>
                <a:ext cx="2168194" cy="572379"/>
              </a:xfrm>
              <a:prstGeom prst="rect">
                <a:avLst/>
              </a:prstGeom>
              <a:solidFill>
                <a:srgbClr val="5378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328648" y="5676841"/>
                <a:ext cx="2168194" cy="572379"/>
              </a:xfrm>
              <a:prstGeom prst="rect">
                <a:avLst/>
              </a:prstGeom>
              <a:solidFill>
                <a:srgbClr val="5378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956389" y="4174695"/>
                <a:ext cx="719312" cy="1623064"/>
              </a:xfrm>
              <a:prstGeom prst="rect">
                <a:avLst/>
              </a:prstGeom>
              <a:solidFill>
                <a:srgbClr val="5378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143982" y="4164051"/>
                <a:ext cx="719312" cy="1623064"/>
              </a:xfrm>
              <a:prstGeom prst="rect">
                <a:avLst/>
              </a:prstGeom>
              <a:solidFill>
                <a:srgbClr val="5378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ounded Rectangle 22"/>
            <p:cNvSpPr/>
            <p:nvPr/>
          </p:nvSpPr>
          <p:spPr>
            <a:xfrm rot="654649">
              <a:off x="6551529" y="4262406"/>
              <a:ext cx="1446903" cy="1275004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689294" y="4402607"/>
              <a:ext cx="1446903" cy="1275004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in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App renders view from each eye</a:t>
            </a:r>
          </a:p>
          <a:p>
            <a:pPr lvl="1"/>
            <a:r>
              <a:rPr lang="en-US" dirty="0" smtClean="0"/>
              <a:t>Typically takes a frame, i.e. 10-15ms</a:t>
            </a:r>
          </a:p>
          <a:p>
            <a:r>
              <a:rPr lang="en-US" dirty="0" smtClean="0"/>
              <a:t>Re-read latest IMU data and re-predict to next frame</a:t>
            </a:r>
          </a:p>
          <a:p>
            <a:pPr lvl="1"/>
            <a:r>
              <a:rPr lang="en-US" dirty="0" smtClean="0"/>
              <a:t>Prediction is now only ~5ms</a:t>
            </a:r>
          </a:p>
          <a:p>
            <a:pPr lvl="1"/>
            <a:r>
              <a:rPr lang="en-US" dirty="0" err="1" smtClean="0"/>
              <a:t>Timewarp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444">
            <a:off x="6389580" y="1125781"/>
            <a:ext cx="1282054" cy="1306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62" y="1429295"/>
            <a:ext cx="1282054" cy="1306704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7305909" y="645129"/>
            <a:ext cx="2681024" cy="1063678"/>
          </a:xfrm>
          <a:prstGeom prst="arc">
            <a:avLst>
              <a:gd name="adj1" fmla="val 11180055"/>
              <a:gd name="adj2" fmla="val 20799078"/>
            </a:avLst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40446" y="662012"/>
            <a:ext cx="1064347" cy="46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Arc 14"/>
          <p:cNvSpPr/>
          <p:nvPr/>
        </p:nvSpPr>
        <p:spPr>
          <a:xfrm flipV="1">
            <a:off x="9526406" y="2304022"/>
            <a:ext cx="703806" cy="402400"/>
          </a:xfrm>
          <a:prstGeom prst="arc">
            <a:avLst>
              <a:gd name="adj1" fmla="val 12294089"/>
              <a:gd name="adj2" fmla="val 21310499"/>
            </a:avLst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560386" y="2767485"/>
            <a:ext cx="1064347" cy="46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0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9130328" y="383503"/>
            <a:ext cx="2906905" cy="2417894"/>
            <a:chOff x="5821753" y="3688272"/>
            <a:chExt cx="2906905" cy="241789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4" t="1967" r="1955" b="23795"/>
            <a:stretch/>
          </p:blipFill>
          <p:spPr>
            <a:xfrm>
              <a:off x="6416753" y="4097704"/>
              <a:ext cx="1778312" cy="1604407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 rot="653750">
              <a:off x="5821753" y="3688272"/>
              <a:ext cx="2906905" cy="2417894"/>
              <a:chOff x="5956389" y="3831326"/>
              <a:chExt cx="2906905" cy="2417894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6196042" y="3831326"/>
                <a:ext cx="2168194" cy="572379"/>
              </a:xfrm>
              <a:prstGeom prst="rect">
                <a:avLst/>
              </a:prstGeom>
              <a:solidFill>
                <a:srgbClr val="5378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328648" y="5676841"/>
                <a:ext cx="2168194" cy="572379"/>
              </a:xfrm>
              <a:prstGeom prst="rect">
                <a:avLst/>
              </a:prstGeom>
              <a:solidFill>
                <a:srgbClr val="5378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956389" y="4174695"/>
                <a:ext cx="719312" cy="1623064"/>
              </a:xfrm>
              <a:prstGeom prst="rect">
                <a:avLst/>
              </a:prstGeom>
              <a:solidFill>
                <a:srgbClr val="5378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143982" y="4164051"/>
                <a:ext cx="719312" cy="1623064"/>
              </a:xfrm>
              <a:prstGeom prst="rect">
                <a:avLst/>
              </a:prstGeom>
              <a:solidFill>
                <a:srgbClr val="5378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 rot="654649">
              <a:off x="6551529" y="4262406"/>
              <a:ext cx="1446903" cy="1275004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689294" y="4402607"/>
              <a:ext cx="1446903" cy="1275004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in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App renders view from each eye</a:t>
            </a:r>
          </a:p>
          <a:p>
            <a:pPr lvl="1"/>
            <a:r>
              <a:rPr lang="en-US" dirty="0" smtClean="0"/>
              <a:t>Typically takes a frame, i.e. 10-15ms</a:t>
            </a:r>
          </a:p>
          <a:p>
            <a:r>
              <a:rPr lang="en-US" dirty="0" smtClean="0"/>
              <a:t>Re-read latest IMU data and re-predict to next frame</a:t>
            </a:r>
          </a:p>
          <a:p>
            <a:pPr lvl="1"/>
            <a:r>
              <a:rPr lang="en-US" dirty="0" smtClean="0"/>
              <a:t>Prediction is now only ~5ms</a:t>
            </a:r>
          </a:p>
          <a:p>
            <a:pPr lvl="1"/>
            <a:r>
              <a:rPr lang="en-US" dirty="0" err="1" smtClean="0"/>
              <a:t>Timewarp</a:t>
            </a:r>
            <a:endParaRPr lang="en-US" dirty="0" smtClean="0"/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Distortion</a:t>
            </a:r>
          </a:p>
          <a:p>
            <a:pPr lvl="1"/>
            <a:r>
              <a:rPr lang="en-US" dirty="0" smtClean="0"/>
              <a:t>Chromatic aberration</a:t>
            </a:r>
          </a:p>
          <a:p>
            <a:pPr lvl="1"/>
            <a:r>
              <a:rPr lang="en-US" dirty="0" smtClean="0"/>
              <a:t>Compositing</a:t>
            </a:r>
          </a:p>
          <a:p>
            <a:pPr lvl="1"/>
            <a:r>
              <a:rPr lang="en-US" dirty="0" smtClean="0"/>
              <a:t>Gamma curve</a:t>
            </a:r>
          </a:p>
          <a:p>
            <a:pPr lvl="1"/>
            <a:r>
              <a:rPr lang="en-US" dirty="0"/>
              <a:t>Overdrive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444">
            <a:off x="6389580" y="1125781"/>
            <a:ext cx="1282054" cy="1306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62" y="1429295"/>
            <a:ext cx="1282054" cy="1306704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>
            <a:off x="7305909" y="645129"/>
            <a:ext cx="2681024" cy="1063678"/>
          </a:xfrm>
          <a:prstGeom prst="arc">
            <a:avLst>
              <a:gd name="adj1" fmla="val 11180055"/>
              <a:gd name="adj2" fmla="val 20799078"/>
            </a:avLst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140446" y="662012"/>
            <a:ext cx="1064347" cy="46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flipV="1">
            <a:off x="9526406" y="2304022"/>
            <a:ext cx="703806" cy="402400"/>
          </a:xfrm>
          <a:prstGeom prst="arc">
            <a:avLst>
              <a:gd name="adj1" fmla="val 12294089"/>
              <a:gd name="adj2" fmla="val 21310499"/>
            </a:avLst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560386" y="2767485"/>
            <a:ext cx="1064347" cy="46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47" y="4034380"/>
            <a:ext cx="2000929" cy="231259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681090" y="2617708"/>
            <a:ext cx="1" cy="1246665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5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 Forsyth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Graphics drivers @ 3Dlabs</a:t>
            </a:r>
          </a:p>
          <a:p>
            <a:r>
              <a:rPr lang="en-US" dirty="0" smtClean="0"/>
              <a:t>Game graphics @ </a:t>
            </a:r>
            <a:r>
              <a:rPr lang="en-US" dirty="0" err="1" smtClean="0"/>
              <a:t>Muckyfoot</a:t>
            </a:r>
            <a:endParaRPr lang="en-US" dirty="0" smtClean="0"/>
          </a:p>
          <a:p>
            <a:pPr lvl="1"/>
            <a:r>
              <a:rPr lang="en-US" dirty="0" smtClean="0"/>
              <a:t>Urban Chaos</a:t>
            </a:r>
          </a:p>
          <a:p>
            <a:pPr lvl="1"/>
            <a:r>
              <a:rPr lang="en-US" dirty="0" err="1" smtClean="0"/>
              <a:t>Startopia</a:t>
            </a:r>
            <a:endParaRPr lang="en-US" dirty="0" smtClean="0"/>
          </a:p>
          <a:p>
            <a:pPr lvl="1"/>
            <a:r>
              <a:rPr lang="en-US" dirty="0" smtClean="0"/>
              <a:t>Blade 2</a:t>
            </a:r>
          </a:p>
          <a:p>
            <a:r>
              <a:rPr lang="en-US" dirty="0" smtClean="0"/>
              <a:t>Animation middleware: Granny3D @ RAD Game Tools</a:t>
            </a:r>
          </a:p>
          <a:p>
            <a:r>
              <a:rPr lang="en-US" dirty="0" smtClean="0"/>
              <a:t>Instruction set design on </a:t>
            </a:r>
            <a:r>
              <a:rPr lang="en-US" dirty="0" err="1" smtClean="0"/>
              <a:t>Larrabee</a:t>
            </a:r>
            <a:r>
              <a:rPr lang="en-US" dirty="0" smtClean="0"/>
              <a:t> / Xeon Phi @</a:t>
            </a:r>
            <a:r>
              <a:rPr lang="en-US" dirty="0"/>
              <a:t> </a:t>
            </a:r>
            <a:r>
              <a:rPr lang="en-US" dirty="0" smtClean="0"/>
              <a:t>intel</a:t>
            </a:r>
          </a:p>
          <a:p>
            <a:r>
              <a:rPr lang="en-US" dirty="0" smtClean="0"/>
              <a:t>VR @ Valve</a:t>
            </a:r>
          </a:p>
          <a:p>
            <a:pPr lvl="1"/>
            <a:r>
              <a:rPr lang="en-US" dirty="0" smtClean="0"/>
              <a:t>VR support on Team Fortress 2 &amp; Half Life 2</a:t>
            </a:r>
          </a:p>
          <a:p>
            <a:r>
              <a:rPr lang="en-US" dirty="0" smtClean="0"/>
              <a:t>Software Architect @ Oculus</a:t>
            </a:r>
          </a:p>
          <a:p>
            <a:pPr lvl="1"/>
            <a:r>
              <a:rPr lang="en-US" dirty="0" smtClean="0"/>
              <a:t>All things graphics</a:t>
            </a:r>
          </a:p>
          <a:p>
            <a:pPr lvl="1"/>
            <a:r>
              <a:rPr lang="en-US" dirty="0" smtClean="0"/>
              <a:t>Distortion &amp; calibration, interacts with lens design</a:t>
            </a:r>
          </a:p>
          <a:p>
            <a:pPr lvl="1"/>
            <a:r>
              <a:rPr lang="en-US" dirty="0" smtClean="0"/>
              <a:t>Best practices, </a:t>
            </a:r>
            <a:r>
              <a:rPr lang="en-US" dirty="0" err="1" smtClean="0"/>
              <a:t>dev.rel</a:t>
            </a:r>
            <a:r>
              <a:rPr lang="en-US" dirty="0" smtClean="0"/>
              <a:t>. support, psychology</a:t>
            </a:r>
          </a:p>
        </p:txBody>
      </p:sp>
    </p:spTree>
    <p:extLst>
      <p:ext uri="{BB962C8B-B14F-4D97-AF65-F5344CB8AC3E}">
        <p14:creationId xmlns:p14="http://schemas.microsoft.com/office/powerpoint/2010/main" val="118347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the </a:t>
            </a:r>
            <a:r>
              <a:rPr lang="en-US" dirty="0" err="1"/>
              <a:t>t</a:t>
            </a:r>
            <a:r>
              <a:rPr lang="en-US" dirty="0" err="1" smtClean="0"/>
              <a:t>imewarp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Reprojection</a:t>
            </a:r>
            <a:r>
              <a:rPr lang="en-US" dirty="0" smtClean="0"/>
              <a:t> of a rendered scene to a different orientation</a:t>
            </a:r>
          </a:p>
          <a:p>
            <a:pPr lvl="1"/>
            <a:r>
              <a:rPr lang="en-US" dirty="0" smtClean="0"/>
              <a:t>Rotational works well, positional less so</a:t>
            </a:r>
          </a:p>
          <a:p>
            <a:r>
              <a:rPr lang="en-US" dirty="0" smtClean="0"/>
              <a:t>Three separate effects in one mechanism</a:t>
            </a:r>
          </a:p>
        </p:txBody>
      </p:sp>
      <p:grpSp>
        <p:nvGrpSpPr>
          <p:cNvPr id="7" name="Group 6"/>
          <p:cNvGrpSpPr/>
          <p:nvPr/>
        </p:nvGrpSpPr>
        <p:grpSpPr>
          <a:xfrm rot="653750">
            <a:off x="8849433" y="3037056"/>
            <a:ext cx="2906905" cy="2417894"/>
            <a:chOff x="5956389" y="3831326"/>
            <a:chExt cx="2906905" cy="2417894"/>
          </a:xfrm>
        </p:grpSpPr>
        <p:sp>
          <p:nvSpPr>
            <p:cNvPr id="10" name="Rectangle 9"/>
            <p:cNvSpPr/>
            <p:nvPr/>
          </p:nvSpPr>
          <p:spPr>
            <a:xfrm>
              <a:off x="6196042" y="3831326"/>
              <a:ext cx="2168194" cy="572379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28648" y="5676841"/>
              <a:ext cx="2168194" cy="572379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6389" y="4174695"/>
              <a:ext cx="719312" cy="1623064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43982" y="4164051"/>
              <a:ext cx="719312" cy="1623064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179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the </a:t>
            </a:r>
            <a:r>
              <a:rPr lang="en-US" dirty="0" err="1"/>
              <a:t>t</a:t>
            </a:r>
            <a:r>
              <a:rPr lang="en-US" dirty="0" err="1" smtClean="0"/>
              <a:t>imewarp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Reprojection</a:t>
            </a:r>
            <a:r>
              <a:rPr lang="en-US" dirty="0" smtClean="0"/>
              <a:t> of a rendered scene to a different orientation</a:t>
            </a:r>
          </a:p>
          <a:p>
            <a:pPr lvl="1"/>
            <a:r>
              <a:rPr lang="en-US" dirty="0" smtClean="0"/>
              <a:t>Rotational works well, positional less so</a:t>
            </a:r>
          </a:p>
          <a:p>
            <a:r>
              <a:rPr lang="en-US" dirty="0" smtClean="0"/>
              <a:t>Three separate effects in one mechanism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Late IMU read, re-predict, and </a:t>
            </a:r>
            <a:r>
              <a:rPr lang="en-US" dirty="0" err="1" smtClean="0"/>
              <a:t>fixup</a:t>
            </a:r>
            <a:endParaRPr lang="en-US" dirty="0" smtClean="0"/>
          </a:p>
          <a:p>
            <a:pPr lvl="1"/>
            <a:r>
              <a:rPr lang="en-US" dirty="0" smtClean="0"/>
              <a:t>Smaller prediction time = much less error</a:t>
            </a:r>
          </a:p>
        </p:txBody>
      </p:sp>
      <p:grpSp>
        <p:nvGrpSpPr>
          <p:cNvPr id="7" name="Group 6"/>
          <p:cNvGrpSpPr/>
          <p:nvPr/>
        </p:nvGrpSpPr>
        <p:grpSpPr>
          <a:xfrm rot="653750">
            <a:off x="8849433" y="3037056"/>
            <a:ext cx="2906905" cy="2417894"/>
            <a:chOff x="5956389" y="3831326"/>
            <a:chExt cx="2906905" cy="2417894"/>
          </a:xfrm>
        </p:grpSpPr>
        <p:sp>
          <p:nvSpPr>
            <p:cNvPr id="10" name="Rectangle 9"/>
            <p:cNvSpPr/>
            <p:nvPr/>
          </p:nvSpPr>
          <p:spPr>
            <a:xfrm>
              <a:off x="6196042" y="3831326"/>
              <a:ext cx="2168194" cy="572379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28648" y="5676841"/>
              <a:ext cx="2168194" cy="572379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6389" y="4174695"/>
              <a:ext cx="719312" cy="1623064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43982" y="4164051"/>
              <a:ext cx="719312" cy="1623064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050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the </a:t>
            </a:r>
            <a:r>
              <a:rPr lang="en-US" dirty="0" err="1"/>
              <a:t>t</a:t>
            </a:r>
            <a:r>
              <a:rPr lang="en-US" dirty="0" err="1" smtClean="0"/>
              <a:t>imewarp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Reprojection</a:t>
            </a:r>
            <a:r>
              <a:rPr lang="en-US" dirty="0" smtClean="0"/>
              <a:t> of a rendered scene to a different orientation</a:t>
            </a:r>
          </a:p>
          <a:p>
            <a:pPr lvl="1"/>
            <a:r>
              <a:rPr lang="en-US" dirty="0" smtClean="0"/>
              <a:t>Rotational works well, positional less so</a:t>
            </a:r>
          </a:p>
          <a:p>
            <a:r>
              <a:rPr lang="en-US" dirty="0" smtClean="0"/>
              <a:t>Three separate effects in one mechanism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Late IMU read, re-predict, and </a:t>
            </a:r>
            <a:r>
              <a:rPr lang="en-US" dirty="0" err="1" smtClean="0"/>
              <a:t>fixup</a:t>
            </a:r>
            <a:endParaRPr lang="en-US" dirty="0" smtClean="0"/>
          </a:p>
          <a:p>
            <a:pPr lvl="1"/>
            <a:r>
              <a:rPr lang="en-US" dirty="0" smtClean="0"/>
              <a:t>Smaller prediction time = much less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Rolling shutter compensation</a:t>
            </a:r>
          </a:p>
          <a:p>
            <a:pPr lvl="1"/>
            <a:r>
              <a:rPr lang="en-US" dirty="0" smtClean="0"/>
              <a:t>The display lights up a line at a time, not all at once</a:t>
            </a:r>
          </a:p>
        </p:txBody>
      </p:sp>
      <p:grpSp>
        <p:nvGrpSpPr>
          <p:cNvPr id="7" name="Group 6"/>
          <p:cNvGrpSpPr/>
          <p:nvPr/>
        </p:nvGrpSpPr>
        <p:grpSpPr>
          <a:xfrm rot="653750">
            <a:off x="8849433" y="3037056"/>
            <a:ext cx="2906905" cy="2417894"/>
            <a:chOff x="5956389" y="3831326"/>
            <a:chExt cx="2906905" cy="2417894"/>
          </a:xfrm>
        </p:grpSpPr>
        <p:sp>
          <p:nvSpPr>
            <p:cNvPr id="10" name="Rectangle 9"/>
            <p:cNvSpPr/>
            <p:nvPr/>
          </p:nvSpPr>
          <p:spPr>
            <a:xfrm>
              <a:off x="6196042" y="3831326"/>
              <a:ext cx="2168194" cy="572379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28648" y="5676841"/>
              <a:ext cx="2168194" cy="572379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6389" y="4174695"/>
              <a:ext cx="719312" cy="1623064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43982" y="4164051"/>
              <a:ext cx="719312" cy="1623064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400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the </a:t>
            </a:r>
            <a:r>
              <a:rPr lang="en-US" dirty="0" err="1"/>
              <a:t>t</a:t>
            </a:r>
            <a:r>
              <a:rPr lang="en-US" dirty="0" err="1" smtClean="0"/>
              <a:t>imewarp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Reprojection</a:t>
            </a:r>
            <a:r>
              <a:rPr lang="en-US" dirty="0" smtClean="0"/>
              <a:t> of a rendered scene to a different orientation</a:t>
            </a:r>
          </a:p>
          <a:p>
            <a:pPr lvl="1"/>
            <a:r>
              <a:rPr lang="en-US" dirty="0" smtClean="0"/>
              <a:t>Rotational works well, positional less so</a:t>
            </a:r>
          </a:p>
          <a:p>
            <a:r>
              <a:rPr lang="en-US" dirty="0" smtClean="0"/>
              <a:t>Three separate effects in one mechanism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Late IMU read, re-predict, and </a:t>
            </a:r>
            <a:r>
              <a:rPr lang="en-US" dirty="0" err="1" smtClean="0"/>
              <a:t>fixup</a:t>
            </a:r>
            <a:endParaRPr lang="en-US" dirty="0" smtClean="0"/>
          </a:p>
          <a:p>
            <a:pPr lvl="1"/>
            <a:r>
              <a:rPr lang="en-US" dirty="0" smtClean="0"/>
              <a:t>Smaller prediction time = much less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Rolling shutter compensation</a:t>
            </a:r>
          </a:p>
          <a:p>
            <a:pPr lvl="1"/>
            <a:r>
              <a:rPr lang="en-US" dirty="0" smtClean="0"/>
              <a:t>The display lights up a line at a time, not all at once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Mitigation for stutters and stalls (“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timewarp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Makes them less painful, but still look bad</a:t>
            </a:r>
          </a:p>
          <a:p>
            <a:pPr lvl="1"/>
            <a:r>
              <a:rPr lang="en-US" dirty="0" smtClean="0"/>
              <a:t>This does NOT mean you can render at 30fps!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grpSp>
        <p:nvGrpSpPr>
          <p:cNvPr id="7" name="Group 6"/>
          <p:cNvGrpSpPr/>
          <p:nvPr/>
        </p:nvGrpSpPr>
        <p:grpSpPr>
          <a:xfrm rot="653750">
            <a:off x="8849433" y="3037056"/>
            <a:ext cx="2906905" cy="2417894"/>
            <a:chOff x="5956389" y="3831326"/>
            <a:chExt cx="2906905" cy="2417894"/>
          </a:xfrm>
        </p:grpSpPr>
        <p:sp>
          <p:nvSpPr>
            <p:cNvPr id="10" name="Rectangle 9"/>
            <p:cNvSpPr/>
            <p:nvPr/>
          </p:nvSpPr>
          <p:spPr>
            <a:xfrm>
              <a:off x="6196042" y="3831326"/>
              <a:ext cx="2168194" cy="572379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28648" y="5676841"/>
              <a:ext cx="2168194" cy="572379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6389" y="4174695"/>
              <a:ext cx="719312" cy="1623064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43982" y="4164051"/>
              <a:ext cx="719312" cy="1623064"/>
            </a:xfrm>
            <a:prstGeom prst="rect">
              <a:avLst/>
            </a:prstGeom>
            <a:solidFill>
              <a:srgbClr val="537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51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Sounds simple, what could go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VR brings some specific problems to the picture</a:t>
            </a:r>
          </a:p>
          <a:p>
            <a:r>
              <a:rPr lang="en-US" dirty="0"/>
              <a:t>Timing is critical</a:t>
            </a:r>
          </a:p>
          <a:p>
            <a:pPr lvl="1"/>
            <a:r>
              <a:rPr lang="en-US" dirty="0" smtClean="0"/>
              <a:t>VR relies on correct prediction</a:t>
            </a:r>
          </a:p>
          <a:p>
            <a:pPr lvl="1"/>
            <a:r>
              <a:rPr lang="en-US" dirty="0" smtClean="0"/>
              <a:t>Errors in timing are difficult to diagnose</a:t>
            </a:r>
            <a:endParaRPr lang="en-US" dirty="0"/>
          </a:p>
          <a:p>
            <a:r>
              <a:rPr lang="en-US" dirty="0" smtClean="0"/>
              <a:t>Hardware configuration &amp; variability</a:t>
            </a:r>
          </a:p>
          <a:p>
            <a:pPr lvl="1"/>
            <a:r>
              <a:rPr lang="en-US" dirty="0" smtClean="0"/>
              <a:t>GPUs</a:t>
            </a:r>
          </a:p>
          <a:p>
            <a:pPr lvl="1"/>
            <a:r>
              <a:rPr lang="en-US" dirty="0" smtClean="0"/>
              <a:t>Power management</a:t>
            </a:r>
          </a:p>
          <a:p>
            <a:pPr lvl="1"/>
            <a:r>
              <a:rPr lang="en-US" dirty="0"/>
              <a:t>USB </a:t>
            </a:r>
            <a:r>
              <a:rPr lang="en-US" dirty="0" smtClean="0"/>
              <a:t>devices</a:t>
            </a:r>
          </a:p>
          <a:p>
            <a:r>
              <a:rPr lang="en-US" dirty="0" smtClean="0"/>
              <a:t>Human variation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9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Timing, timing, 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Rendering uses a lot of predicted HMD poses</a:t>
            </a:r>
          </a:p>
          <a:p>
            <a:pPr lvl="1"/>
            <a:r>
              <a:rPr lang="en-US" dirty="0" smtClean="0"/>
              <a:t>Requires high-quality data to do good prediction</a:t>
            </a:r>
          </a:p>
          <a:p>
            <a:pPr lvl="1"/>
            <a:r>
              <a:rPr lang="en-US" dirty="0" smtClean="0"/>
              <a:t>Requires the actual display time to be within ~2ms of predicted</a:t>
            </a:r>
          </a:p>
          <a:p>
            <a:pPr lvl="1"/>
            <a:r>
              <a:rPr lang="en-US" dirty="0" smtClean="0"/>
              <a:t>Being an entire frame late or early (~12ms) is throw-against-wall bad</a:t>
            </a:r>
          </a:p>
        </p:txBody>
      </p:sp>
    </p:spTree>
    <p:extLst>
      <p:ext uri="{BB962C8B-B14F-4D97-AF65-F5344CB8AC3E}">
        <p14:creationId xmlns:p14="http://schemas.microsoft.com/office/powerpoint/2010/main" val="227069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Timing, timing, 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Rendering uses a lot of predicted HMD poses</a:t>
            </a:r>
          </a:p>
          <a:p>
            <a:pPr lvl="1"/>
            <a:r>
              <a:rPr lang="en-US" dirty="0" smtClean="0"/>
              <a:t>Requires high-quality data to do good prediction</a:t>
            </a:r>
          </a:p>
          <a:p>
            <a:pPr lvl="1"/>
            <a:r>
              <a:rPr lang="en-US" dirty="0" smtClean="0"/>
              <a:t>Requires the actual display time to be within ~2ms of predicted</a:t>
            </a:r>
          </a:p>
          <a:p>
            <a:pPr lvl="1"/>
            <a:r>
              <a:rPr lang="en-US" dirty="0" smtClean="0"/>
              <a:t>Being an entire frame late or early (~12ms) is throw-against-wall bad</a:t>
            </a:r>
          </a:p>
          <a:p>
            <a:r>
              <a:rPr lang="en-US" dirty="0" smtClean="0"/>
              <a:t>Incorrect timing is very difficult to see</a:t>
            </a:r>
          </a:p>
          <a:p>
            <a:pPr lvl="1"/>
            <a:r>
              <a:rPr lang="en-US" dirty="0" smtClean="0"/>
              <a:t>Even experienced people can’t reliably see &lt;10ms errors</a:t>
            </a:r>
          </a:p>
          <a:p>
            <a:pPr lvl="1"/>
            <a:r>
              <a:rPr lang="en-US" dirty="0" smtClean="0"/>
              <a:t>But they will make people nauseous after 15mins</a:t>
            </a:r>
          </a:p>
          <a:p>
            <a:pPr lvl="1"/>
            <a:r>
              <a:rPr lang="en-US" dirty="0" smtClean="0"/>
              <a:t>“Works on my machine” isn’t even reliable!</a:t>
            </a:r>
          </a:p>
          <a:p>
            <a:pPr lvl="1"/>
            <a:r>
              <a:rPr lang="en-US" dirty="0" smtClean="0"/>
              <a:t>Most automated testing only does functionality, not timing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778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</a:t>
            </a:r>
            <a:r>
              <a:rPr lang="en-US" dirty="0"/>
              <a:t>c</a:t>
            </a:r>
            <a:r>
              <a:rPr lang="en-US" dirty="0" smtClean="0"/>
              <a:t>onfiguration problems - GPUs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VR requires a fixed, consistent framerate</a:t>
            </a:r>
          </a:p>
          <a:p>
            <a:pPr lvl="1"/>
            <a:r>
              <a:rPr lang="en-US" dirty="0" smtClean="0"/>
              <a:t>Apps do not have fixed frame content</a:t>
            </a:r>
          </a:p>
          <a:p>
            <a:pPr lvl="1"/>
            <a:r>
              <a:rPr lang="en-US" dirty="0" err="1" smtClean="0"/>
              <a:t>Timewarp</a:t>
            </a:r>
            <a:r>
              <a:rPr lang="en-US" dirty="0" smtClean="0"/>
              <a:t> can help mitigate the worst stutters</a:t>
            </a:r>
          </a:p>
        </p:txBody>
      </p:sp>
    </p:spTree>
    <p:extLst>
      <p:ext uri="{BB962C8B-B14F-4D97-AF65-F5344CB8AC3E}">
        <p14:creationId xmlns:p14="http://schemas.microsoft.com/office/powerpoint/2010/main" val="374216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</a:t>
            </a:r>
            <a:r>
              <a:rPr lang="en-US" dirty="0"/>
              <a:t>c</a:t>
            </a:r>
            <a:r>
              <a:rPr lang="en-US" dirty="0" smtClean="0"/>
              <a:t>onfiguration problems - GPUs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VR requires a fixed, consistent framerate</a:t>
            </a:r>
          </a:p>
          <a:p>
            <a:pPr lvl="1"/>
            <a:r>
              <a:rPr lang="en-US" dirty="0" smtClean="0"/>
              <a:t>Apps do not have fixed frame content</a:t>
            </a:r>
          </a:p>
          <a:p>
            <a:pPr lvl="1"/>
            <a:r>
              <a:rPr lang="en-US" dirty="0" err="1" smtClean="0"/>
              <a:t>Timewarp</a:t>
            </a:r>
            <a:r>
              <a:rPr lang="en-US" dirty="0" smtClean="0"/>
              <a:t> can help mitigate the worst stutters</a:t>
            </a:r>
          </a:p>
          <a:p>
            <a:r>
              <a:rPr lang="en-US" dirty="0"/>
              <a:t>Massive range of performance in desktop PCs</a:t>
            </a:r>
          </a:p>
          <a:p>
            <a:pPr lvl="1"/>
            <a:r>
              <a:rPr lang="en-US" dirty="0"/>
              <a:t>Multiple axes of </a:t>
            </a:r>
            <a:r>
              <a:rPr lang="en-US" dirty="0" err="1" smtClean="0"/>
              <a:t>perf</a:t>
            </a:r>
            <a:r>
              <a:rPr lang="en-US" dirty="0" smtClean="0"/>
              <a:t>: </a:t>
            </a:r>
            <a:r>
              <a:rPr lang="en-US" dirty="0" err="1"/>
              <a:t>drawcalls</a:t>
            </a:r>
            <a:r>
              <a:rPr lang="en-US" dirty="0"/>
              <a:t> vs compute vs bandwidth</a:t>
            </a:r>
          </a:p>
          <a:p>
            <a:pPr lvl="1"/>
            <a:r>
              <a:rPr lang="en-US" dirty="0"/>
              <a:t>Any can be the limit for different parts of the </a:t>
            </a:r>
            <a:r>
              <a:rPr lang="en-US" dirty="0" smtClean="0"/>
              <a:t>scene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6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</a:t>
            </a:r>
            <a:r>
              <a:rPr lang="en-US" dirty="0"/>
              <a:t>c</a:t>
            </a:r>
            <a:r>
              <a:rPr lang="en-US" dirty="0" smtClean="0"/>
              <a:t>onfiguration problems - GPUs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VR requires a fixed, consistent framerate</a:t>
            </a:r>
          </a:p>
          <a:p>
            <a:pPr lvl="1"/>
            <a:r>
              <a:rPr lang="en-US" dirty="0" smtClean="0"/>
              <a:t>Apps do not have fixed frame content</a:t>
            </a:r>
          </a:p>
          <a:p>
            <a:pPr lvl="1"/>
            <a:r>
              <a:rPr lang="en-US" dirty="0" err="1" smtClean="0"/>
              <a:t>Timewarp</a:t>
            </a:r>
            <a:r>
              <a:rPr lang="en-US" dirty="0" smtClean="0"/>
              <a:t> can help mitigate the worst stutters</a:t>
            </a:r>
          </a:p>
          <a:p>
            <a:r>
              <a:rPr lang="en-US" dirty="0"/>
              <a:t>Massive range of performance in desktop PCs</a:t>
            </a:r>
          </a:p>
          <a:p>
            <a:pPr lvl="1"/>
            <a:r>
              <a:rPr lang="en-US" dirty="0"/>
              <a:t>Multiple axes of </a:t>
            </a:r>
            <a:r>
              <a:rPr lang="en-US" dirty="0" err="1" smtClean="0"/>
              <a:t>perf</a:t>
            </a:r>
            <a:r>
              <a:rPr lang="en-US" dirty="0" smtClean="0"/>
              <a:t>: </a:t>
            </a:r>
            <a:r>
              <a:rPr lang="en-US" dirty="0" err="1"/>
              <a:t>drawcalls</a:t>
            </a:r>
            <a:r>
              <a:rPr lang="en-US" dirty="0"/>
              <a:t> vs compute vs bandwidth</a:t>
            </a:r>
          </a:p>
          <a:p>
            <a:pPr lvl="1"/>
            <a:r>
              <a:rPr lang="en-US" dirty="0"/>
              <a:t>Any can be the limit for different parts of the scene</a:t>
            </a:r>
          </a:p>
          <a:p>
            <a:r>
              <a:rPr lang="en-US" dirty="0" smtClean="0"/>
              <a:t>GPU APIs &amp; system optimized for throughput, not low latency</a:t>
            </a:r>
          </a:p>
          <a:p>
            <a:pPr lvl="1"/>
            <a:r>
              <a:rPr lang="en-US" dirty="0" smtClean="0"/>
              <a:t>Rendering pipeline has very low-quality timing feedback</a:t>
            </a:r>
          </a:p>
          <a:p>
            <a:pPr lvl="1"/>
            <a:r>
              <a:rPr lang="en-US" dirty="0"/>
              <a:t>Use big hammers to solve – lots of stalls &amp; syncs</a:t>
            </a:r>
          </a:p>
          <a:p>
            <a:pPr lvl="1"/>
            <a:r>
              <a:rPr lang="en-US" dirty="0"/>
              <a:t>Wastes a lot of 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17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6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configuration </a:t>
            </a:r>
            <a:r>
              <a:rPr lang="en-US" dirty="0" smtClean="0"/>
              <a:t>problems - 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CPU and GPU will throttle/overclock according to thermals</a:t>
            </a:r>
          </a:p>
          <a:p>
            <a:r>
              <a:rPr lang="en-US" dirty="0" smtClean="0"/>
              <a:t>Precise CPU clock measures cycles – changes with frequency!</a:t>
            </a:r>
          </a:p>
          <a:p>
            <a:pPr lvl="1"/>
            <a:r>
              <a:rPr lang="en-US" dirty="0" smtClean="0"/>
              <a:t>Reliable “chipset” clock has coarse granularity</a:t>
            </a:r>
          </a:p>
          <a:p>
            <a:pPr lvl="1"/>
            <a:r>
              <a:rPr lang="en-US" dirty="0" smtClean="0"/>
              <a:t>We use one to sync the other - mostly works</a:t>
            </a:r>
          </a:p>
          <a:p>
            <a:pPr lvl="1"/>
            <a:r>
              <a:rPr lang="en-US" dirty="0" smtClean="0"/>
              <a:t>Finally fixed with </a:t>
            </a:r>
            <a:r>
              <a:rPr lang="en-US" dirty="0" err="1" smtClean="0"/>
              <a:t>Skylake</a:t>
            </a:r>
            <a:r>
              <a:rPr lang="en-US" dirty="0" smtClean="0"/>
              <a:t> CPUs – reliable AND precise</a:t>
            </a:r>
          </a:p>
          <a:p>
            <a:pPr lvl="2"/>
            <a:r>
              <a:rPr lang="en-US" dirty="0" smtClean="0"/>
              <a:t>But </a:t>
            </a:r>
            <a:r>
              <a:rPr lang="en-US" dirty="0" err="1" smtClean="0"/>
              <a:t>Skylake</a:t>
            </a:r>
            <a:r>
              <a:rPr lang="en-US" dirty="0" smtClean="0"/>
              <a:t> isn’t out yet…</a:t>
            </a:r>
          </a:p>
          <a:p>
            <a:r>
              <a:rPr lang="en-US" dirty="0" smtClean="0"/>
              <a:t>Especially difficult on mobile &amp; laptops</a:t>
            </a:r>
          </a:p>
          <a:p>
            <a:pPr lvl="1"/>
            <a:r>
              <a:rPr lang="en-US" dirty="0" smtClean="0"/>
              <a:t>Very aggressive throttling</a:t>
            </a:r>
          </a:p>
          <a:p>
            <a:pPr lvl="1"/>
            <a:r>
              <a:rPr lang="en-US" dirty="0" err="1"/>
              <a:t>P</a:t>
            </a:r>
            <a:r>
              <a:rPr lang="en-US" dirty="0" err="1" smtClean="0"/>
              <a:t>erf</a:t>
            </a:r>
            <a:r>
              <a:rPr lang="en-US" dirty="0" smtClean="0"/>
              <a:t> will change mid-frame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16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2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configuration </a:t>
            </a:r>
            <a:r>
              <a:rPr lang="en-US" dirty="0" smtClean="0"/>
              <a:t>problems - USB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collected </a:t>
            </a:r>
            <a:r>
              <a:rPr lang="en-US" dirty="0" smtClean="0"/>
              <a:t>by </a:t>
            </a:r>
            <a:r>
              <a:rPr lang="en-US" dirty="0"/>
              <a:t>CPU polling</a:t>
            </a:r>
          </a:p>
          <a:p>
            <a:r>
              <a:rPr lang="en-US" dirty="0"/>
              <a:t>Hubs have </a:t>
            </a:r>
            <a:r>
              <a:rPr lang="en-US" dirty="0" smtClean="0"/>
              <a:t>unknown </a:t>
            </a:r>
            <a:r>
              <a:rPr lang="en-US" dirty="0"/>
              <a:t>buffering </a:t>
            </a:r>
            <a:r>
              <a:rPr lang="en-US" dirty="0" smtClean="0"/>
              <a:t>granularity</a:t>
            </a:r>
          </a:p>
          <a:p>
            <a:pPr lvl="1"/>
            <a:r>
              <a:rPr lang="en-US" dirty="0" smtClean="0"/>
              <a:t>Every PC has multiple hubs in it, plus external ones</a:t>
            </a:r>
          </a:p>
          <a:p>
            <a:pPr lvl="1"/>
            <a:r>
              <a:rPr lang="en-US" dirty="0" smtClean="0"/>
              <a:t>Each adds unpredictable latency</a:t>
            </a:r>
          </a:p>
          <a:p>
            <a:r>
              <a:rPr lang="en-US" dirty="0" smtClean="0"/>
              <a:t>USB </a:t>
            </a:r>
            <a:r>
              <a:rPr lang="en-US" dirty="0"/>
              <a:t>devices can block each other (</a:t>
            </a:r>
            <a:r>
              <a:rPr lang="en-US" dirty="0" err="1"/>
              <a:t>async</a:t>
            </a:r>
            <a:r>
              <a:rPr lang="en-US" dirty="0"/>
              <a:t> isn’t </a:t>
            </a:r>
            <a:r>
              <a:rPr lang="en-US" i="1" dirty="0"/>
              <a:t>that</a:t>
            </a:r>
            <a:r>
              <a:rPr lang="en-US" dirty="0"/>
              <a:t> </a:t>
            </a:r>
            <a:r>
              <a:rPr lang="en-US" dirty="0" err="1"/>
              <a:t>async</a:t>
            </a:r>
            <a:r>
              <a:rPr lang="en-US" dirty="0" smtClean="0"/>
              <a:t>)</a:t>
            </a:r>
          </a:p>
          <a:p>
            <a:r>
              <a:rPr lang="en-US" dirty="0" smtClean="0"/>
              <a:t>HMD has a reliable clock, timestamps all events</a:t>
            </a:r>
          </a:p>
          <a:p>
            <a:pPr lvl="1"/>
            <a:r>
              <a:rPr lang="en-US" dirty="0" smtClean="0"/>
              <a:t>But we still have to sync up HMD and CPU clocks over USB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9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Bug-fighting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and reply of sensors</a:t>
            </a:r>
          </a:p>
          <a:p>
            <a:r>
              <a:rPr lang="en-US" dirty="0"/>
              <a:t>Robots &amp; </a:t>
            </a:r>
            <a:r>
              <a:rPr lang="en-US" dirty="0" smtClean="0"/>
              <a:t>mo-cap</a:t>
            </a:r>
          </a:p>
          <a:p>
            <a:r>
              <a:rPr lang="en-US" dirty="0" smtClean="0"/>
              <a:t>Motion-to-pixel tests</a:t>
            </a:r>
          </a:p>
          <a:p>
            <a:r>
              <a:rPr lang="en-US" dirty="0" smtClean="0"/>
              <a:t>Feedback from HMD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and replay of sensor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Outputs compared with known-good results</a:t>
            </a:r>
          </a:p>
          <a:p>
            <a:r>
              <a:rPr lang="en-US" dirty="0" smtClean="0"/>
              <a:t>Good </a:t>
            </a:r>
            <a:r>
              <a:rPr lang="en-US" dirty="0"/>
              <a:t>for sensor algorithm development</a:t>
            </a:r>
          </a:p>
          <a:p>
            <a:pPr lvl="1"/>
            <a:r>
              <a:rPr lang="en-US" dirty="0"/>
              <a:t>Blob finding</a:t>
            </a:r>
          </a:p>
          <a:p>
            <a:pPr lvl="1"/>
            <a:r>
              <a:rPr lang="en-US" dirty="0"/>
              <a:t>Pose estimation</a:t>
            </a:r>
          </a:p>
          <a:p>
            <a:pPr lvl="1"/>
            <a:r>
              <a:rPr lang="en-US" dirty="0"/>
              <a:t>Fusion of IMU and vision</a:t>
            </a:r>
          </a:p>
          <a:p>
            <a:r>
              <a:rPr lang="en-US" dirty="0" smtClean="0"/>
              <a:t>Good for nightly tests</a:t>
            </a:r>
          </a:p>
          <a:p>
            <a:pPr lvl="1"/>
            <a:r>
              <a:rPr lang="en-US" dirty="0" smtClean="0"/>
              <a:t>Easy to accidentally add noise, off-by-one-sample errors during </a:t>
            </a:r>
            <a:r>
              <a:rPr lang="en-US" dirty="0" err="1" smtClean="0"/>
              <a:t>dev</a:t>
            </a:r>
            <a:endParaRPr lang="en-US" dirty="0" smtClean="0"/>
          </a:p>
          <a:p>
            <a:r>
              <a:rPr lang="en-US" dirty="0" smtClean="0"/>
              <a:t>Good for performance tests</a:t>
            </a:r>
          </a:p>
          <a:p>
            <a:pPr lvl="1"/>
            <a:r>
              <a:rPr lang="en-US" dirty="0" smtClean="0"/>
              <a:t>Completely repeatable inputs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9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 &amp; mo-cap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arm with HMD mounted on it</a:t>
            </a:r>
          </a:p>
          <a:p>
            <a:pPr lvl="1"/>
            <a:r>
              <a:rPr lang="en-US" dirty="0" smtClean="0"/>
              <a:t>Makes known &amp; somewhat repeatable motions</a:t>
            </a:r>
          </a:p>
          <a:p>
            <a:pPr lvl="1"/>
            <a:r>
              <a:rPr lang="en-US" dirty="0" smtClean="0"/>
              <a:t>Tests hardware sensor error, noise, temperature,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Cube/room of professional mo-cap cameras</a:t>
            </a:r>
          </a:p>
          <a:p>
            <a:pPr lvl="1"/>
            <a:r>
              <a:rPr lang="en-US" dirty="0" smtClean="0"/>
              <a:t>Captures actual human movement</a:t>
            </a:r>
          </a:p>
          <a:p>
            <a:pPr lvl="1"/>
            <a:r>
              <a:rPr lang="en-US" dirty="0" smtClean="0"/>
              <a:t>Data is not as clean as you’d like – lots of filtering needed</a:t>
            </a:r>
          </a:p>
          <a:p>
            <a:r>
              <a:rPr lang="en-US" dirty="0" smtClean="0"/>
              <a:t>Hard to run nightly or regression tests</a:t>
            </a:r>
          </a:p>
          <a:p>
            <a:pPr lvl="1"/>
            <a:r>
              <a:rPr lang="en-US" dirty="0" smtClean="0"/>
              <a:t>Slightly different every run</a:t>
            </a:r>
          </a:p>
          <a:p>
            <a:pPr lvl="1"/>
            <a:r>
              <a:rPr lang="en-US" dirty="0" smtClean="0"/>
              <a:t>Changing HMD or camera requires recalibration</a:t>
            </a:r>
          </a:p>
          <a:p>
            <a:pPr lvl="1"/>
            <a:r>
              <a:rPr lang="en-US" dirty="0" smtClean="0"/>
              <a:t>But we’re starting to try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22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16132" r="71" b="16338"/>
          <a:stretch/>
        </p:blipFill>
        <p:spPr>
          <a:xfrm rot="5400000">
            <a:off x="7851925" y="2539987"/>
            <a:ext cx="4936640" cy="23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Motion-to-pixel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Feed sensor-fusion outputs to rendering engine</a:t>
            </a:r>
          </a:p>
          <a:p>
            <a:r>
              <a:rPr lang="en-US" dirty="0" smtClean="0"/>
              <a:t>Optional deterministic time stream</a:t>
            </a:r>
          </a:p>
          <a:p>
            <a:pPr lvl="1"/>
            <a:r>
              <a:rPr lang="en-US" dirty="0" smtClean="0"/>
              <a:t>Replace real clock with recorded one</a:t>
            </a:r>
          </a:p>
          <a:p>
            <a:r>
              <a:rPr lang="en-US" dirty="0" smtClean="0"/>
              <a:t>Render &amp; take screen captures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99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Motion-to-pixel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Feed sensor-fusion outputs to rendering engine</a:t>
            </a:r>
          </a:p>
          <a:p>
            <a:r>
              <a:rPr lang="en-US" dirty="0" smtClean="0"/>
              <a:t>Optional deterministic time stream</a:t>
            </a:r>
          </a:p>
          <a:p>
            <a:pPr lvl="1"/>
            <a:r>
              <a:rPr lang="en-US" dirty="0" smtClean="0"/>
              <a:t>Replace real clock with recorded one</a:t>
            </a:r>
          </a:p>
          <a:p>
            <a:r>
              <a:rPr lang="en-US" dirty="0" smtClean="0"/>
              <a:t>Render &amp; take screen captures</a:t>
            </a:r>
          </a:p>
          <a:p>
            <a:r>
              <a:rPr lang="en-US" dirty="0" smtClean="0"/>
              <a:t>Comparing images is surprisingly difficult</a:t>
            </a:r>
          </a:p>
          <a:p>
            <a:pPr lvl="1"/>
            <a:r>
              <a:rPr lang="en-US" dirty="0" smtClean="0"/>
              <a:t>“No change” </a:t>
            </a:r>
            <a:r>
              <a:rPr lang="en-US" dirty="0" err="1"/>
              <a:t>o</a:t>
            </a:r>
            <a:r>
              <a:rPr lang="en-US" dirty="0" err="1" smtClean="0"/>
              <a:t>ptimisations</a:t>
            </a:r>
            <a:r>
              <a:rPr lang="en-US" dirty="0" smtClean="0"/>
              <a:t> can easily cause small pixel/</a:t>
            </a:r>
            <a:r>
              <a:rPr lang="en-US" dirty="0" err="1" smtClean="0"/>
              <a:t>colour</a:t>
            </a:r>
            <a:r>
              <a:rPr lang="en-US" dirty="0" smtClean="0"/>
              <a:t> changes</a:t>
            </a:r>
          </a:p>
          <a:p>
            <a:pPr lvl="1"/>
            <a:r>
              <a:rPr lang="en-US" dirty="0" smtClean="0"/>
              <a:t>But are they correct changes or bugs? Requires operator skill</a:t>
            </a:r>
          </a:p>
          <a:p>
            <a:pPr lvl="1"/>
            <a:r>
              <a:rPr lang="en-US" dirty="0" smtClean="0"/>
              <a:t>Differences between GPUs, even between driver versions</a:t>
            </a:r>
          </a:p>
          <a:p>
            <a:pPr lvl="1"/>
            <a:r>
              <a:rPr lang="en-US" dirty="0" smtClean="0"/>
              <a:t>Bug fixes &amp; new features require humans to re-approve new images</a:t>
            </a:r>
          </a:p>
          <a:p>
            <a:r>
              <a:rPr lang="en-US" dirty="0" smtClean="0"/>
              <a:t>Still setting this system up – results TBD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24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from HMD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HMD sends top-left pixel value back over USB, with timestamp</a:t>
            </a:r>
          </a:p>
          <a:p>
            <a:pPr lvl="1"/>
            <a:r>
              <a:rPr lang="en-US" dirty="0" smtClean="0"/>
              <a:t>Top-left pixel is beyond lens range, so we can use as a frame ID</a:t>
            </a:r>
          </a:p>
          <a:p>
            <a:pPr lvl="1"/>
            <a:r>
              <a:rPr lang="en-US" dirty="0" smtClean="0"/>
              <a:t>Dynamic end-to-end latency test of graphics system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7220"/>
            <a:ext cx="5123855" cy="31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from HMD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HMD sends top-left pixel value back over USB, with timestamp</a:t>
            </a:r>
            <a:endParaRPr lang="en-US" dirty="0" smtClean="0"/>
          </a:p>
          <a:p>
            <a:pPr lvl="1"/>
            <a:r>
              <a:rPr lang="en-US" dirty="0" smtClean="0"/>
              <a:t>Top-left pixel is beyond lens range, so we can use as a frame ID</a:t>
            </a:r>
          </a:p>
          <a:p>
            <a:pPr lvl="1"/>
            <a:r>
              <a:rPr lang="en-US" dirty="0" smtClean="0"/>
              <a:t>Dynamic end-to-end latency test of graphics system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7220"/>
            <a:ext cx="5123855" cy="3114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4" b="76604"/>
          <a:stretch/>
        </p:blipFill>
        <p:spPr>
          <a:xfrm>
            <a:off x="7556421" y="3395054"/>
            <a:ext cx="2636369" cy="253759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034981" y="3112773"/>
            <a:ext cx="1426074" cy="282281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34981" y="3870775"/>
            <a:ext cx="1426074" cy="1879286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222738" y="3112773"/>
            <a:ext cx="812243" cy="75800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93761" y="3186000"/>
            <a:ext cx="774154" cy="757700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from HMD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HMD sends top-left pixel value back over USB, with timestamp</a:t>
            </a:r>
            <a:endParaRPr lang="en-US" dirty="0" smtClean="0"/>
          </a:p>
          <a:p>
            <a:pPr lvl="1"/>
            <a:r>
              <a:rPr lang="en-US" dirty="0" smtClean="0"/>
              <a:t>Top-left pixel is beyond lens range, so we can use as a frame ID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ynamic end-to-end latency test of graphics system</a:t>
            </a:r>
          </a:p>
          <a:p>
            <a:pPr lvl="1"/>
            <a:r>
              <a:rPr lang="en-US" dirty="0"/>
              <a:t>Used to fine-tune prediction </a:t>
            </a:r>
            <a:r>
              <a:rPr lang="en-US" dirty="0" err="1"/>
              <a:t>algos</a:t>
            </a:r>
            <a:endParaRPr lang="en-US" dirty="0" smtClean="0"/>
          </a:p>
          <a:p>
            <a:r>
              <a:rPr lang="en-US" dirty="0" smtClean="0"/>
              <a:t>Useful for helping a user set up a working system</a:t>
            </a:r>
          </a:p>
          <a:p>
            <a:pPr lvl="1"/>
            <a:r>
              <a:rPr lang="en-US" dirty="0" smtClean="0"/>
              <a:t>Run simple Oculus test app, are you getting correct latency?</a:t>
            </a:r>
          </a:p>
          <a:p>
            <a:pPr lvl="1"/>
            <a:r>
              <a:rPr lang="en-US" dirty="0" smtClean="0"/>
              <a:t>Spots dodgy drivers, broken cables, USB problems,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414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2520" r="24814" b="2368"/>
          <a:stretch/>
        </p:blipFill>
        <p:spPr>
          <a:xfrm>
            <a:off x="9643830" y="2691849"/>
            <a:ext cx="2149167" cy="1790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3750" r="54719" b="37326"/>
          <a:stretch/>
        </p:blipFill>
        <p:spPr>
          <a:xfrm>
            <a:off x="220251" y="3229047"/>
            <a:ext cx="1828800" cy="19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from HMD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HMD sends top-left pixel value back over USB, with timestamp</a:t>
            </a:r>
            <a:endParaRPr lang="en-US" dirty="0" smtClean="0"/>
          </a:p>
          <a:p>
            <a:pPr lvl="1"/>
            <a:r>
              <a:rPr lang="en-US" dirty="0" smtClean="0"/>
              <a:t>Top-left pixel is beyond lens range, so we can use as a frame ID</a:t>
            </a:r>
          </a:p>
          <a:p>
            <a:pPr lvl="1"/>
            <a:r>
              <a:rPr lang="en-US" dirty="0" smtClean="0"/>
              <a:t>Dynamic end-to-end latency test of graphics system</a:t>
            </a:r>
          </a:p>
          <a:p>
            <a:pPr lvl="1"/>
            <a:r>
              <a:rPr lang="en-US" dirty="0" smtClean="0"/>
              <a:t>Used to fine-tune prediction </a:t>
            </a:r>
            <a:r>
              <a:rPr lang="en-US" dirty="0" err="1" smtClean="0"/>
              <a:t>algos</a:t>
            </a:r>
            <a:endParaRPr lang="en-US" dirty="0" smtClean="0"/>
          </a:p>
          <a:p>
            <a:r>
              <a:rPr lang="en-US" dirty="0" smtClean="0"/>
              <a:t>Useful for helping a user set up a working system</a:t>
            </a:r>
          </a:p>
          <a:p>
            <a:pPr lvl="1"/>
            <a:r>
              <a:rPr lang="en-US" dirty="0" smtClean="0"/>
              <a:t>Run simple Oculus test app, are you getting correct latency?</a:t>
            </a:r>
          </a:p>
          <a:p>
            <a:pPr lvl="1"/>
            <a:r>
              <a:rPr lang="en-US" dirty="0" smtClean="0"/>
              <a:t>Spots dodgy drivers, broken cables, USB problems,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Not as useful to a running app</a:t>
            </a:r>
          </a:p>
          <a:p>
            <a:pPr lvl="1"/>
            <a:r>
              <a:rPr lang="en-US" dirty="0" smtClean="0"/>
              <a:t>What can an app do with “latency is too high” message?</a:t>
            </a:r>
          </a:p>
          <a:p>
            <a:pPr lvl="1"/>
            <a:r>
              <a:rPr lang="en-US" dirty="0" smtClean="0"/>
              <a:t>Dynamic scaling of rendering speed has difficult hysteresis &amp; feedback</a:t>
            </a:r>
          </a:p>
          <a:p>
            <a:pPr lvl="2"/>
            <a:r>
              <a:rPr lang="en-US" dirty="0" smtClean="0"/>
              <a:t>Still a hard research problem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26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6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Bug-fighting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Naming schemes</a:t>
            </a:r>
          </a:p>
          <a:p>
            <a:r>
              <a:rPr lang="en-US" dirty="0" smtClean="0"/>
              <a:t>Code standards</a:t>
            </a:r>
          </a:p>
          <a:p>
            <a:r>
              <a:rPr lang="en-US" dirty="0" smtClean="0"/>
              <a:t>Multiple pairs of eyes</a:t>
            </a:r>
            <a:endParaRPr lang="en-US" dirty="0"/>
          </a:p>
          <a:p>
            <a:r>
              <a:rPr lang="en-US" dirty="0"/>
              <a:t>Unit tests / test-driven development</a:t>
            </a:r>
          </a:p>
          <a:p>
            <a:r>
              <a:rPr lang="en-US" dirty="0" smtClean="0"/>
              <a:t>Asserts</a:t>
            </a:r>
          </a:p>
          <a:p>
            <a:r>
              <a:rPr lang="en-US" dirty="0" smtClean="0"/>
              <a:t>Code reviews</a:t>
            </a:r>
          </a:p>
        </p:txBody>
      </p:sp>
    </p:spTree>
    <p:extLst>
      <p:ext uri="{BB962C8B-B14F-4D97-AF65-F5344CB8AC3E}">
        <p14:creationId xmlns:p14="http://schemas.microsoft.com/office/powerpoint/2010/main" val="33080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aming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that important, just pick one</a:t>
            </a:r>
          </a:p>
          <a:p>
            <a:pPr lvl="1"/>
            <a:r>
              <a:rPr lang="en-US" dirty="0" err="1" smtClean="0"/>
              <a:t>CamelCaps</a:t>
            </a:r>
            <a:r>
              <a:rPr lang="en-US" dirty="0" smtClean="0"/>
              <a:t> vs </a:t>
            </a:r>
            <a:r>
              <a:rPr lang="en-US" dirty="0" err="1" smtClean="0"/>
              <a:t>under_scores</a:t>
            </a:r>
            <a:endParaRPr lang="en-US" dirty="0" smtClean="0"/>
          </a:p>
          <a:p>
            <a:pPr lvl="1"/>
            <a:r>
              <a:rPr lang="en-US" dirty="0" smtClean="0"/>
              <a:t>local/</a:t>
            </a:r>
            <a:r>
              <a:rPr lang="en-US" dirty="0" err="1" smtClean="0"/>
              <a:t>m_Member</a:t>
            </a:r>
            <a:r>
              <a:rPr lang="en-US" dirty="0" smtClean="0"/>
              <a:t>/</a:t>
            </a:r>
            <a:r>
              <a:rPr lang="en-US" dirty="0" err="1" smtClean="0"/>
              <a:t>g_Global</a:t>
            </a:r>
            <a:endParaRPr lang="en-US" dirty="0" smtClean="0"/>
          </a:p>
          <a:p>
            <a:pPr lvl="1"/>
            <a:r>
              <a:rPr lang="en-US" dirty="0" err="1" smtClean="0"/>
              <a:t>szHungarian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90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aming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that important, just pick one</a:t>
            </a:r>
          </a:p>
          <a:p>
            <a:pPr lvl="1"/>
            <a:r>
              <a:rPr lang="en-US" dirty="0" err="1" smtClean="0"/>
              <a:t>CamelCaps</a:t>
            </a:r>
            <a:r>
              <a:rPr lang="en-US" dirty="0" smtClean="0"/>
              <a:t> vs </a:t>
            </a:r>
            <a:r>
              <a:rPr lang="en-US" dirty="0" err="1" smtClean="0"/>
              <a:t>under_scores</a:t>
            </a:r>
            <a:endParaRPr lang="en-US" dirty="0" smtClean="0"/>
          </a:p>
          <a:p>
            <a:pPr lvl="1"/>
            <a:r>
              <a:rPr lang="en-US" dirty="0" smtClean="0"/>
              <a:t>local/</a:t>
            </a:r>
            <a:r>
              <a:rPr lang="en-US" dirty="0" err="1" smtClean="0"/>
              <a:t>m_Member</a:t>
            </a:r>
            <a:r>
              <a:rPr lang="en-US" dirty="0" smtClean="0"/>
              <a:t>/</a:t>
            </a:r>
            <a:r>
              <a:rPr lang="en-US" dirty="0" err="1" smtClean="0"/>
              <a:t>g_Global</a:t>
            </a:r>
            <a:endParaRPr lang="en-US" dirty="0" smtClean="0"/>
          </a:p>
          <a:p>
            <a:pPr lvl="1"/>
            <a:r>
              <a:rPr lang="en-US" dirty="0" err="1" smtClean="0"/>
              <a:t>szHungarian</a:t>
            </a:r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06410" y="1829978"/>
            <a:ext cx="50997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chose:</a:t>
            </a:r>
          </a:p>
          <a:p>
            <a:pPr lvl="1"/>
            <a:r>
              <a:rPr lang="en-US" dirty="0" err="1" smtClean="0"/>
              <a:t>CamelCaps</a:t>
            </a:r>
            <a:endParaRPr lang="en-US" dirty="0" smtClean="0"/>
          </a:p>
          <a:p>
            <a:pPr lvl="1"/>
            <a:r>
              <a:rPr lang="en-US" dirty="0" err="1" smtClean="0"/>
              <a:t>localVar</a:t>
            </a:r>
            <a:r>
              <a:rPr lang="en-US" dirty="0" smtClean="0"/>
              <a:t>/</a:t>
            </a:r>
            <a:r>
              <a:rPr lang="en-US" dirty="0" err="1" smtClean="0"/>
              <a:t>MemberVar</a:t>
            </a:r>
            <a:r>
              <a:rPr lang="en-US" dirty="0" smtClean="0"/>
              <a:t>/</a:t>
            </a:r>
            <a:r>
              <a:rPr lang="en-US" dirty="0" err="1" smtClean="0"/>
              <a:t>GlobalVar</a:t>
            </a:r>
            <a:endParaRPr lang="en-US" dirty="0" smtClean="0"/>
          </a:p>
          <a:p>
            <a:pPr lvl="1"/>
            <a:r>
              <a:rPr lang="en-US" dirty="0" smtClean="0"/>
              <a:t>no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928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aming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that important, just pick one</a:t>
            </a:r>
          </a:p>
          <a:p>
            <a:pPr lvl="1"/>
            <a:r>
              <a:rPr lang="en-US" dirty="0" err="1" smtClean="0"/>
              <a:t>CamelCaps</a:t>
            </a:r>
            <a:r>
              <a:rPr lang="en-US" dirty="0" smtClean="0"/>
              <a:t> vs </a:t>
            </a:r>
            <a:r>
              <a:rPr lang="en-US" dirty="0" err="1" smtClean="0"/>
              <a:t>under_scores</a:t>
            </a:r>
            <a:endParaRPr lang="en-US" dirty="0" smtClean="0"/>
          </a:p>
          <a:p>
            <a:pPr lvl="1"/>
            <a:r>
              <a:rPr lang="en-US" dirty="0" smtClean="0"/>
              <a:t>local/</a:t>
            </a:r>
            <a:r>
              <a:rPr lang="en-US" dirty="0" err="1" smtClean="0"/>
              <a:t>m_Member</a:t>
            </a:r>
            <a:r>
              <a:rPr lang="en-US" dirty="0" smtClean="0"/>
              <a:t>/</a:t>
            </a:r>
            <a:r>
              <a:rPr lang="en-US" dirty="0" err="1" smtClean="0"/>
              <a:t>g_Global</a:t>
            </a:r>
            <a:endParaRPr lang="en-US" dirty="0" smtClean="0"/>
          </a:p>
          <a:p>
            <a:pPr lvl="1"/>
            <a:r>
              <a:rPr lang="en-US" dirty="0" err="1" smtClean="0"/>
              <a:t>szHungarian</a:t>
            </a:r>
            <a:endParaRPr lang="en-US" dirty="0" smtClean="0"/>
          </a:p>
          <a:p>
            <a:r>
              <a:rPr lang="en-US" dirty="0" smtClean="0"/>
              <a:t>Spaces and units – important!</a:t>
            </a:r>
          </a:p>
          <a:p>
            <a:pPr lvl="1"/>
            <a:r>
              <a:rPr lang="en-US" dirty="0" err="1" smtClean="0"/>
              <a:t>EyePos</a:t>
            </a:r>
            <a:r>
              <a:rPr lang="en-US" dirty="0" smtClean="0"/>
              <a:t> -&gt; </a:t>
            </a:r>
            <a:r>
              <a:rPr lang="en-US" dirty="0" err="1" smtClean="0"/>
              <a:t>EyePosInHead</a:t>
            </a:r>
            <a:endParaRPr lang="en-US" dirty="0" smtClean="0"/>
          </a:p>
          <a:p>
            <a:pPr lvl="1"/>
            <a:r>
              <a:rPr lang="en-US" dirty="0" smtClean="0"/>
              <a:t>Transform -&gt; </a:t>
            </a:r>
            <a:r>
              <a:rPr lang="en-US" dirty="0" err="1" smtClean="0"/>
              <a:t>HeadFromWorld</a:t>
            </a:r>
            <a:r>
              <a:rPr lang="en-US" dirty="0" smtClean="0"/>
              <a:t>     (see blog post for details)</a:t>
            </a:r>
          </a:p>
          <a:p>
            <a:pPr lvl="1"/>
            <a:r>
              <a:rPr lang="en-US" dirty="0" smtClean="0"/>
              <a:t>Delta -&gt; </a:t>
            </a:r>
            <a:r>
              <a:rPr lang="en-US" dirty="0" err="1" smtClean="0"/>
              <a:t>VsyncDeltaMillisecs</a:t>
            </a:r>
            <a:endParaRPr lang="en-US" dirty="0" smtClean="0"/>
          </a:p>
          <a:p>
            <a:pPr lvl="1"/>
            <a:r>
              <a:rPr lang="en-US" dirty="0" smtClean="0"/>
              <a:t>Brevity is not a virtue – take advantage of autocomplete!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06410" y="1829978"/>
            <a:ext cx="50997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chose:</a:t>
            </a:r>
          </a:p>
          <a:p>
            <a:pPr lvl="1"/>
            <a:r>
              <a:rPr lang="en-US" dirty="0" err="1" smtClean="0"/>
              <a:t>CamelCaps</a:t>
            </a:r>
            <a:endParaRPr lang="en-US" dirty="0" smtClean="0"/>
          </a:p>
          <a:p>
            <a:pPr lvl="1"/>
            <a:r>
              <a:rPr lang="en-US" dirty="0" err="1" smtClean="0"/>
              <a:t>localVar</a:t>
            </a:r>
            <a:r>
              <a:rPr lang="en-US" dirty="0" smtClean="0"/>
              <a:t>/</a:t>
            </a:r>
            <a:r>
              <a:rPr lang="en-US" dirty="0" err="1" smtClean="0"/>
              <a:t>MemberVar</a:t>
            </a:r>
            <a:r>
              <a:rPr lang="en-US" dirty="0" smtClean="0"/>
              <a:t>/</a:t>
            </a:r>
            <a:r>
              <a:rPr lang="en-US" dirty="0" err="1" smtClean="0"/>
              <a:t>GlobalVar</a:t>
            </a:r>
            <a:endParaRPr lang="en-US" dirty="0" smtClean="0"/>
          </a:p>
          <a:p>
            <a:pPr lvl="1"/>
            <a:r>
              <a:rPr lang="en-US" dirty="0" smtClean="0"/>
              <a:t>no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28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91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sense of “which features of C++ do we use?”</a:t>
            </a:r>
          </a:p>
          <a:p>
            <a:r>
              <a:rPr lang="en-US" dirty="0"/>
              <a:t>Extremely </a:t>
            </a:r>
            <a:r>
              <a:rPr lang="en-US" dirty="0" smtClean="0"/>
              <a:t>effective</a:t>
            </a:r>
          </a:p>
        </p:txBody>
      </p:sp>
    </p:spTree>
    <p:extLst>
      <p:ext uri="{BB962C8B-B14F-4D97-AF65-F5344CB8AC3E}">
        <p14:creationId xmlns:p14="http://schemas.microsoft.com/office/powerpoint/2010/main" val="85649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sense of “which features of C++ do we use?”</a:t>
            </a:r>
          </a:p>
          <a:p>
            <a:r>
              <a:rPr lang="en-US" dirty="0"/>
              <a:t>Extremely </a:t>
            </a:r>
            <a:r>
              <a:rPr lang="en-US" dirty="0" smtClean="0"/>
              <a:t>effective… </a:t>
            </a:r>
            <a:r>
              <a:rPr lang="en-US" dirty="0"/>
              <a:t>at causing </a:t>
            </a:r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Functional purists</a:t>
            </a:r>
          </a:p>
          <a:p>
            <a:pPr lvl="1"/>
            <a:r>
              <a:rPr lang="en-US" dirty="0" smtClean="0"/>
              <a:t>Template </a:t>
            </a:r>
            <a:r>
              <a:rPr lang="en-US" dirty="0" err="1" smtClean="0"/>
              <a:t>metacoders</a:t>
            </a:r>
            <a:endParaRPr lang="en-US" dirty="0" smtClean="0"/>
          </a:p>
          <a:p>
            <a:pPr lvl="1"/>
            <a:r>
              <a:rPr lang="en-US" dirty="0" smtClean="0"/>
              <a:t>Inheritance-tree huggers</a:t>
            </a:r>
          </a:p>
          <a:p>
            <a:pPr lvl="1"/>
            <a:r>
              <a:rPr lang="en-US" dirty="0" err="1" smtClean="0"/>
              <a:t>Abstractionistas</a:t>
            </a:r>
            <a:endParaRPr lang="en-US" dirty="0" smtClean="0"/>
          </a:p>
          <a:p>
            <a:pPr lvl="1"/>
            <a:r>
              <a:rPr lang="en-US" dirty="0" smtClean="0"/>
              <a:t>C99ers</a:t>
            </a:r>
          </a:p>
        </p:txBody>
      </p:sp>
    </p:spTree>
    <p:extLst>
      <p:ext uri="{BB962C8B-B14F-4D97-AF65-F5344CB8AC3E}">
        <p14:creationId xmlns:p14="http://schemas.microsoft.com/office/powerpoint/2010/main" val="282682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 the sense of “which features of C++ do we use?”</a:t>
            </a:r>
          </a:p>
          <a:p>
            <a:r>
              <a:rPr lang="en-US" dirty="0"/>
              <a:t>Extremely </a:t>
            </a:r>
            <a:r>
              <a:rPr lang="en-US" dirty="0" smtClean="0"/>
              <a:t>effective… </a:t>
            </a:r>
            <a:r>
              <a:rPr lang="en-US" dirty="0"/>
              <a:t>at causing </a:t>
            </a:r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Functional purists</a:t>
            </a:r>
          </a:p>
          <a:p>
            <a:pPr lvl="1"/>
            <a:r>
              <a:rPr lang="en-US" dirty="0" smtClean="0"/>
              <a:t>Template </a:t>
            </a:r>
            <a:r>
              <a:rPr lang="en-US" dirty="0" err="1" smtClean="0"/>
              <a:t>metacoders</a:t>
            </a:r>
            <a:endParaRPr lang="en-US" dirty="0" smtClean="0"/>
          </a:p>
          <a:p>
            <a:pPr lvl="1"/>
            <a:r>
              <a:rPr lang="en-US" dirty="0" smtClean="0"/>
              <a:t>Inheritance-tree huggers</a:t>
            </a:r>
          </a:p>
          <a:p>
            <a:pPr lvl="1"/>
            <a:r>
              <a:rPr lang="en-US" dirty="0" err="1" smtClean="0"/>
              <a:t>Abstractionistas</a:t>
            </a:r>
            <a:endParaRPr lang="en-US" dirty="0" smtClean="0"/>
          </a:p>
          <a:p>
            <a:pPr lvl="1"/>
            <a:r>
              <a:rPr lang="en-US" dirty="0" smtClean="0"/>
              <a:t>C99ers</a:t>
            </a:r>
          </a:p>
          <a:p>
            <a:r>
              <a:rPr lang="en-US" dirty="0" smtClean="0"/>
              <a:t>Conclusions fuzzy, but point towards using fewer language features</a:t>
            </a:r>
          </a:p>
          <a:p>
            <a:pPr lvl="1"/>
            <a:r>
              <a:rPr lang="en-US" dirty="0" smtClean="0"/>
              <a:t>Sometimes called “C+” (many variants)</a:t>
            </a:r>
          </a:p>
          <a:p>
            <a:pPr lvl="1"/>
            <a:r>
              <a:rPr lang="en-US" dirty="0" smtClean="0"/>
              <a:t>Fewer surprises, more typing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ut coders are really good at typing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30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0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pairs of eyes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Bugs can be invisible to some, really obvious to others</a:t>
            </a:r>
          </a:p>
          <a:p>
            <a:pPr lvl="1"/>
            <a:r>
              <a:rPr lang="en-US" dirty="0" smtClean="0"/>
              <a:t>Always get others to check your visuals</a:t>
            </a:r>
          </a:p>
          <a:p>
            <a:pPr lvl="1"/>
            <a:r>
              <a:rPr lang="en-US" dirty="0" smtClean="0"/>
              <a:t>Learn what you can and can’t see</a:t>
            </a:r>
          </a:p>
        </p:txBody>
      </p:sp>
    </p:spTree>
    <p:extLst>
      <p:ext uri="{BB962C8B-B14F-4D97-AF65-F5344CB8AC3E}">
        <p14:creationId xmlns:p14="http://schemas.microsoft.com/office/powerpoint/2010/main" val="137771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pairs of eyes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Bugs can be invisible to some, really obvious to others</a:t>
            </a:r>
          </a:p>
          <a:p>
            <a:pPr lvl="1"/>
            <a:r>
              <a:rPr lang="en-US" dirty="0" smtClean="0"/>
              <a:t>Always get others to check your visuals</a:t>
            </a:r>
          </a:p>
          <a:p>
            <a:pPr lvl="1"/>
            <a:r>
              <a:rPr lang="en-US" dirty="0" smtClean="0"/>
              <a:t>Learn what you can and can’t see</a:t>
            </a:r>
          </a:p>
          <a:p>
            <a:r>
              <a:rPr lang="en-US" dirty="0" smtClean="0"/>
              <a:t>Ten people can’t see a problem and one person can – it’s a problem</a:t>
            </a:r>
          </a:p>
          <a:p>
            <a:pPr lvl="1"/>
            <a:r>
              <a:rPr lang="en-US" dirty="0" smtClean="0"/>
              <a:t>There is no “authority” in these cases</a:t>
            </a:r>
          </a:p>
          <a:p>
            <a:pPr lvl="1"/>
            <a:r>
              <a:rPr lang="en-US" dirty="0"/>
              <a:t>Deal with it the same way as </a:t>
            </a:r>
            <a:r>
              <a:rPr lang="en-US" dirty="0" err="1" smtClean="0"/>
              <a:t>colour</a:t>
            </a:r>
            <a:r>
              <a:rPr lang="en-US" dirty="0" smtClean="0"/>
              <a:t>-blindness (5%-10% of the pop)</a:t>
            </a:r>
          </a:p>
          <a:p>
            <a:pPr lvl="1"/>
            <a:r>
              <a:rPr lang="en-US" dirty="0"/>
              <a:t>Designated guinea-pigs for each </a:t>
            </a:r>
            <a:r>
              <a:rPr lang="en-US" dirty="0" smtClean="0"/>
              <a:t>artifact</a:t>
            </a:r>
          </a:p>
        </p:txBody>
      </p:sp>
    </p:spTree>
    <p:extLst>
      <p:ext uri="{BB962C8B-B14F-4D97-AF65-F5344CB8AC3E}">
        <p14:creationId xmlns:p14="http://schemas.microsoft.com/office/powerpoint/2010/main" val="32254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6" t="13804" r="23434" b="13157"/>
          <a:stretch/>
        </p:blipFill>
        <p:spPr>
          <a:xfrm>
            <a:off x="2644876" y="1434481"/>
            <a:ext cx="2004569" cy="1794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3" t="462" r="8917"/>
          <a:stretch/>
        </p:blipFill>
        <p:spPr>
          <a:xfrm>
            <a:off x="9319131" y="839134"/>
            <a:ext cx="2178051" cy="17453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2520" r="24814" b="2368"/>
          <a:stretch/>
        </p:blipFill>
        <p:spPr>
          <a:xfrm>
            <a:off x="9643830" y="2691849"/>
            <a:ext cx="2149167" cy="1790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3750" r="54719" b="37326"/>
          <a:stretch/>
        </p:blipFill>
        <p:spPr>
          <a:xfrm>
            <a:off x="220251" y="3229047"/>
            <a:ext cx="1828800" cy="1924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6" t="330" r="14819" b="32028"/>
          <a:stretch/>
        </p:blipFill>
        <p:spPr>
          <a:xfrm>
            <a:off x="2002307" y="4856569"/>
            <a:ext cx="1924596" cy="17781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/>
          <a:stretch/>
        </p:blipFill>
        <p:spPr>
          <a:xfrm>
            <a:off x="5969159" y="5032899"/>
            <a:ext cx="2064520" cy="168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9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pairs of eyes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Bugs can be invisible to some, really obvious to others</a:t>
            </a:r>
          </a:p>
          <a:p>
            <a:pPr lvl="1"/>
            <a:r>
              <a:rPr lang="en-US" dirty="0" smtClean="0"/>
              <a:t>Always get others to check your visuals</a:t>
            </a:r>
          </a:p>
          <a:p>
            <a:pPr lvl="1"/>
            <a:r>
              <a:rPr lang="en-US" dirty="0" smtClean="0"/>
              <a:t>Learn what you can and can’t see</a:t>
            </a:r>
          </a:p>
          <a:p>
            <a:r>
              <a:rPr lang="en-US" dirty="0" smtClean="0"/>
              <a:t>Ten people can’t see a problem and one person can – it’s a problem</a:t>
            </a:r>
          </a:p>
          <a:p>
            <a:pPr lvl="1"/>
            <a:r>
              <a:rPr lang="en-US" dirty="0" smtClean="0"/>
              <a:t>There is no “authority” in these cases</a:t>
            </a:r>
          </a:p>
          <a:p>
            <a:pPr lvl="1"/>
            <a:r>
              <a:rPr lang="en-US" dirty="0"/>
              <a:t>Deal with it the same way as </a:t>
            </a:r>
            <a:r>
              <a:rPr lang="en-US" dirty="0" err="1" smtClean="0"/>
              <a:t>colour</a:t>
            </a:r>
            <a:r>
              <a:rPr lang="en-US" dirty="0" smtClean="0"/>
              <a:t>-blindness (5%-10% of the pop)</a:t>
            </a:r>
          </a:p>
          <a:p>
            <a:pPr lvl="1"/>
            <a:r>
              <a:rPr lang="en-US" dirty="0"/>
              <a:t>Designated guinea-pigs for each artifact</a:t>
            </a:r>
            <a:endParaRPr lang="en-US" dirty="0" smtClean="0"/>
          </a:p>
          <a:p>
            <a:r>
              <a:rPr lang="en-US" dirty="0" smtClean="0"/>
              <a:t>But sometimes you have to pick your battles</a:t>
            </a:r>
          </a:p>
          <a:p>
            <a:pPr lvl="1"/>
            <a:r>
              <a:rPr lang="en-US" dirty="0" smtClean="0"/>
              <a:t>60Hz/75Hz/90Hz low-persistence</a:t>
            </a:r>
          </a:p>
          <a:p>
            <a:pPr lvl="1"/>
            <a:r>
              <a:rPr lang="en-US" dirty="0" smtClean="0"/>
              <a:t>Fast-moving FPS games</a:t>
            </a:r>
          </a:p>
          <a:p>
            <a:pPr lvl="1"/>
            <a:r>
              <a:rPr lang="en-US" dirty="0" smtClean="0"/>
              <a:t>Screen door effect vs blur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05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 / test-driven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/ test-driven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Analysing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6" b="5213"/>
          <a:stretch/>
        </p:blipFill>
        <p:spPr>
          <a:xfrm>
            <a:off x="4217967" y="1690688"/>
            <a:ext cx="713583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/ test-driven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Analysing</a:t>
            </a:r>
            <a:r>
              <a:rPr lang="en-US" dirty="0" smtClean="0"/>
              <a:t>…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26/26 tests PASSED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6" b="5213"/>
          <a:stretch/>
        </p:blipFill>
        <p:spPr>
          <a:xfrm>
            <a:off x="4217967" y="1690688"/>
            <a:ext cx="713583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/ test-driven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Very little help in subjective algorithm development</a:t>
            </a:r>
          </a:p>
          <a:p>
            <a:pPr lvl="1"/>
            <a:r>
              <a:rPr lang="en-US" dirty="0" smtClean="0"/>
              <a:t>Only work for refactoring and optimization</a:t>
            </a:r>
          </a:p>
          <a:p>
            <a:pPr lvl="1"/>
            <a:r>
              <a:rPr lang="en-US" dirty="0" smtClean="0"/>
              <a:t>We just don’t do that very much! VR does not have “big data”</a:t>
            </a:r>
          </a:p>
          <a:p>
            <a:pPr lvl="1"/>
            <a:r>
              <a:rPr lang="en-US" dirty="0" smtClean="0"/>
              <a:t>Not much use for GPUs</a:t>
            </a:r>
          </a:p>
          <a:p>
            <a:r>
              <a:rPr lang="en-US" dirty="0" smtClean="0"/>
              <a:t>Actively impede algorithm development</a:t>
            </a:r>
          </a:p>
        </p:txBody>
      </p:sp>
    </p:spTree>
    <p:extLst>
      <p:ext uri="{BB962C8B-B14F-4D97-AF65-F5344CB8AC3E}">
        <p14:creationId xmlns:p14="http://schemas.microsoft.com/office/powerpoint/2010/main" val="120482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/ test-driven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Very little help in subjective algorithm development</a:t>
            </a:r>
          </a:p>
          <a:p>
            <a:pPr lvl="1"/>
            <a:r>
              <a:rPr lang="en-US" dirty="0" smtClean="0"/>
              <a:t>Only work for refactoring and optimization</a:t>
            </a:r>
          </a:p>
          <a:p>
            <a:pPr lvl="1"/>
            <a:r>
              <a:rPr lang="en-US" dirty="0" smtClean="0"/>
              <a:t>We just don’t do that very much! VR does not have “big data”</a:t>
            </a:r>
          </a:p>
          <a:p>
            <a:pPr lvl="1"/>
            <a:r>
              <a:rPr lang="en-US" dirty="0" smtClean="0"/>
              <a:t>Not much use for GPUs</a:t>
            </a:r>
          </a:p>
          <a:p>
            <a:r>
              <a:rPr lang="en-US" dirty="0" smtClean="0"/>
              <a:t>Actively impede algorithm development</a:t>
            </a:r>
          </a:p>
          <a:p>
            <a:r>
              <a:rPr lang="en-US" dirty="0" smtClean="0"/>
              <a:t>I don’t like the bang for the buck</a:t>
            </a:r>
          </a:p>
          <a:p>
            <a:pPr lvl="1"/>
            <a:r>
              <a:rPr lang="en-US" dirty="0" smtClean="0"/>
              <a:t>Very few interesting bugs would have been caught with them</a:t>
            </a:r>
          </a:p>
          <a:p>
            <a:pPr lvl="1"/>
            <a:r>
              <a:rPr lang="en-US" dirty="0" smtClean="0"/>
              <a:t>Trivial ones easily caught by other methods</a:t>
            </a:r>
          </a:p>
          <a:p>
            <a:pPr lvl="1"/>
            <a:r>
              <a:rPr lang="en-US" dirty="0" smtClean="0"/>
              <a:t>Not worth the effort, complexity and maintenance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1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love asserts</a:t>
            </a:r>
          </a:p>
          <a:p>
            <a:pPr lvl="1"/>
            <a:r>
              <a:rPr lang="en-US" dirty="0" smtClean="0"/>
              <a:t>Personal codebase – 20% LOC are asserts!</a:t>
            </a:r>
          </a:p>
          <a:p>
            <a:r>
              <a:rPr lang="en-US" dirty="0" smtClean="0"/>
              <a:t>Double as documentation</a:t>
            </a:r>
          </a:p>
          <a:p>
            <a:pPr lvl="1"/>
            <a:r>
              <a:rPr lang="en-US" dirty="0" smtClean="0"/>
              <a:t>Cannot go out of date like comments and docs</a:t>
            </a:r>
          </a:p>
          <a:p>
            <a:pPr lvl="1"/>
            <a:r>
              <a:rPr lang="en-US" dirty="0" smtClean="0"/>
              <a:t>Especially on function arguments/inputs – ranges, allowed combos,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Can be used for mini unit tests</a:t>
            </a:r>
          </a:p>
        </p:txBody>
      </p:sp>
    </p:spTree>
    <p:extLst>
      <p:ext uri="{BB962C8B-B14F-4D97-AF65-F5344CB8AC3E}">
        <p14:creationId xmlns:p14="http://schemas.microsoft.com/office/powerpoint/2010/main" val="6030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 love asserts</a:t>
            </a:r>
          </a:p>
          <a:p>
            <a:pPr lvl="1"/>
            <a:r>
              <a:rPr lang="en-US" dirty="0" smtClean="0"/>
              <a:t>Personal codebase – 20% LOC are asserts!</a:t>
            </a:r>
          </a:p>
          <a:p>
            <a:r>
              <a:rPr lang="en-US" dirty="0" smtClean="0"/>
              <a:t>Double as documentation</a:t>
            </a:r>
          </a:p>
          <a:p>
            <a:pPr lvl="1"/>
            <a:r>
              <a:rPr lang="en-US" dirty="0" smtClean="0"/>
              <a:t>Cannot go out of date like comments and docs</a:t>
            </a:r>
          </a:p>
          <a:p>
            <a:pPr lvl="1"/>
            <a:r>
              <a:rPr lang="en-US" dirty="0" smtClean="0"/>
              <a:t>Especially on function arguments/inputs – ranges, allowed combos,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/>
              <a:t>Can be used for mini unit tests</a:t>
            </a:r>
          </a:p>
          <a:p>
            <a:r>
              <a:rPr lang="en-US" dirty="0" smtClean="0"/>
              <a:t>Almost nobody dislikes asserts</a:t>
            </a:r>
          </a:p>
          <a:p>
            <a:pPr lvl="1"/>
            <a:r>
              <a:rPr lang="en-US" dirty="0" smtClean="0"/>
              <a:t>Makes them almost unique amongst language features!</a:t>
            </a:r>
          </a:p>
          <a:p>
            <a:pPr lvl="1"/>
            <a:r>
              <a:rPr lang="en-US" dirty="0" smtClean="0"/>
              <a:t>Though many aren’t very aggressive about using them</a:t>
            </a:r>
          </a:p>
          <a:p>
            <a:r>
              <a:rPr lang="en-US" dirty="0" smtClean="0"/>
              <a:t>Lots of nasty bug-hunts could have been caught early by asserts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36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9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Cardboard-cutout-dog effect</a:t>
            </a:r>
          </a:p>
          <a:p>
            <a:pPr lvl="1"/>
            <a:r>
              <a:rPr lang="en-US" dirty="0" smtClean="0"/>
              <a:t>Just explaining it to someone else causes self-analysis</a:t>
            </a:r>
          </a:p>
          <a:p>
            <a:r>
              <a:rPr lang="en-US" dirty="0" smtClean="0"/>
              <a:t>Increases “bus factor”</a:t>
            </a:r>
          </a:p>
          <a:p>
            <a:pPr lvl="1"/>
            <a:r>
              <a:rPr lang="en-US" dirty="0" smtClean="0"/>
              <a:t>Ownership = responsibility, not control. Tell people how your code works!</a:t>
            </a:r>
          </a:p>
          <a:p>
            <a:r>
              <a:rPr lang="en-US" dirty="0" smtClean="0"/>
              <a:t>However, can be a time sink</a:t>
            </a:r>
          </a:p>
          <a:p>
            <a:pPr lvl="1"/>
            <a:r>
              <a:rPr lang="en-US" dirty="0" smtClean="0"/>
              <a:t>Leads to yes-men review-buddies</a:t>
            </a:r>
          </a:p>
          <a:p>
            <a:pPr lvl="1"/>
            <a:r>
              <a:rPr lang="en-US" dirty="0" smtClean="0"/>
              <a:t>Making </a:t>
            </a:r>
            <a:r>
              <a:rPr lang="en-US" dirty="0" smtClean="0"/>
              <a:t>it online, not in-person can help (but reduces CCD effect)</a:t>
            </a:r>
          </a:p>
          <a:p>
            <a:pPr lvl="1"/>
            <a:r>
              <a:rPr lang="en-US" dirty="0" smtClean="0"/>
              <a:t>Hard-and-fast </a:t>
            </a:r>
            <a:r>
              <a:rPr lang="en-US" dirty="0"/>
              <a:t>r</a:t>
            </a:r>
            <a:r>
              <a:rPr lang="en-US" dirty="0" smtClean="0"/>
              <a:t>ules create cheats – make it recommended not mandatory</a:t>
            </a:r>
          </a:p>
          <a:p>
            <a:r>
              <a:rPr lang="en-US" dirty="0" smtClean="0"/>
              <a:t>Various cultures within Facebook &amp; Oculus</a:t>
            </a:r>
          </a:p>
          <a:p>
            <a:pPr lvl="1"/>
            <a:r>
              <a:rPr lang="en-US" dirty="0" smtClean="0"/>
              <a:t>Different groups have different code review cultures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38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Bug-fighting methodologies – score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Naming schemes</a:t>
            </a:r>
          </a:p>
          <a:p>
            <a:r>
              <a:rPr lang="en-US" dirty="0" smtClean="0"/>
              <a:t>Code standards</a:t>
            </a:r>
            <a:endParaRPr lang="en-US" dirty="0"/>
          </a:p>
          <a:p>
            <a:r>
              <a:rPr lang="en-US" dirty="0"/>
              <a:t>Unit tests / </a:t>
            </a:r>
            <a:r>
              <a:rPr lang="en-US" dirty="0" smtClean="0"/>
              <a:t>TDD</a:t>
            </a:r>
            <a:endParaRPr lang="en-US" dirty="0"/>
          </a:p>
          <a:p>
            <a:r>
              <a:rPr lang="en-US" dirty="0" smtClean="0"/>
              <a:t>Asserts</a:t>
            </a:r>
          </a:p>
          <a:p>
            <a:r>
              <a:rPr lang="en-US" dirty="0" smtClean="0"/>
              <a:t>Code reviews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16944" y="1830245"/>
            <a:ext cx="63892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Pick one, almost any one</a:t>
            </a:r>
          </a:p>
          <a:p>
            <a:r>
              <a:rPr lang="en-US" dirty="0" smtClean="0"/>
              <a:t>Keep it simple</a:t>
            </a:r>
          </a:p>
          <a:p>
            <a:r>
              <a:rPr lang="en-US" dirty="0" smtClean="0"/>
              <a:t>Nope</a:t>
            </a:r>
          </a:p>
          <a:p>
            <a:r>
              <a:rPr lang="en-US" dirty="0" smtClean="0"/>
              <a:t>Yes </a:t>
            </a:r>
            <a:r>
              <a:rPr lang="en-US" dirty="0" err="1" smtClean="0"/>
              <a:t>yes</a:t>
            </a:r>
            <a:r>
              <a:rPr lang="en-US" dirty="0" smtClean="0"/>
              <a:t> </a:t>
            </a:r>
            <a:r>
              <a:rPr lang="en-US" dirty="0" err="1" smtClean="0"/>
              <a:t>yes</a:t>
            </a:r>
            <a:endParaRPr lang="en-US" dirty="0" smtClean="0"/>
          </a:p>
          <a:p>
            <a:r>
              <a:rPr lang="en-US" dirty="0" smtClean="0"/>
              <a:t>Maybe, but don’t go nuts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39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6" t="13804" r="23434" b="13157"/>
          <a:stretch/>
        </p:blipFill>
        <p:spPr>
          <a:xfrm>
            <a:off x="2644876" y="1434481"/>
            <a:ext cx="2004569" cy="1794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7" t="2646" r="17681" b="23648"/>
          <a:stretch/>
        </p:blipFill>
        <p:spPr>
          <a:xfrm>
            <a:off x="4933837" y="749752"/>
            <a:ext cx="2171062" cy="206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3" t="462" r="8917"/>
          <a:stretch/>
        </p:blipFill>
        <p:spPr>
          <a:xfrm>
            <a:off x="9319131" y="839134"/>
            <a:ext cx="2178051" cy="1745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r="6700"/>
          <a:stretch/>
        </p:blipFill>
        <p:spPr>
          <a:xfrm>
            <a:off x="7001419" y="2581239"/>
            <a:ext cx="2700047" cy="1976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2520" r="24814" b="2368"/>
          <a:stretch/>
        </p:blipFill>
        <p:spPr>
          <a:xfrm>
            <a:off x="9643830" y="2691849"/>
            <a:ext cx="2149167" cy="1790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3750" r="54719" b="37326"/>
          <a:stretch/>
        </p:blipFill>
        <p:spPr>
          <a:xfrm>
            <a:off x="220251" y="3229047"/>
            <a:ext cx="1828800" cy="1924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6" t="330" r="14819" b="32028"/>
          <a:stretch/>
        </p:blipFill>
        <p:spPr>
          <a:xfrm>
            <a:off x="2002307" y="4856569"/>
            <a:ext cx="1924596" cy="1778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6" t="683" r="31715" b="-4160"/>
          <a:stretch/>
        </p:blipFill>
        <p:spPr>
          <a:xfrm>
            <a:off x="7947539" y="4678090"/>
            <a:ext cx="1479188" cy="2145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r="10286"/>
          <a:stretch/>
        </p:blipFill>
        <p:spPr>
          <a:xfrm>
            <a:off x="193406" y="4712688"/>
            <a:ext cx="2005791" cy="1950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/>
          <a:stretch/>
        </p:blipFill>
        <p:spPr>
          <a:xfrm>
            <a:off x="5969159" y="5032899"/>
            <a:ext cx="2064520" cy="168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4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that’s just the SDK!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Developing an app that uses VR has a bunch of other fun</a:t>
            </a:r>
          </a:p>
          <a:p>
            <a:r>
              <a:rPr lang="en-US" dirty="0" smtClean="0"/>
              <a:t>All the usual complexity of </a:t>
            </a:r>
            <a:r>
              <a:rPr lang="en-US" dirty="0" err="1" smtClean="0"/>
              <a:t>realtime</a:t>
            </a:r>
            <a:r>
              <a:rPr lang="en-US" dirty="0" smtClean="0"/>
              <a:t> 3D rendering</a:t>
            </a:r>
          </a:p>
          <a:p>
            <a:r>
              <a:rPr lang="en-US" dirty="0" smtClean="0"/>
              <a:t>Big performance requirements</a:t>
            </a:r>
          </a:p>
          <a:p>
            <a:pPr lvl="1"/>
            <a:r>
              <a:rPr lang="en-US" dirty="0" smtClean="0"/>
              <a:t>Mono@60</a:t>
            </a:r>
            <a:r>
              <a:rPr lang="en-US" baseline="30000" dirty="0" smtClean="0"/>
              <a:t>o</a:t>
            </a:r>
            <a:r>
              <a:rPr lang="en-US" dirty="0" smtClean="0"/>
              <a:t>@30fps -&gt; Stereo@100</a:t>
            </a:r>
            <a:r>
              <a:rPr lang="en-US" baseline="30000" dirty="0" smtClean="0"/>
              <a:t>o</a:t>
            </a:r>
            <a:r>
              <a:rPr lang="en-US" dirty="0" smtClean="0"/>
              <a:t>@75fps (and that was </a:t>
            </a:r>
            <a:r>
              <a:rPr lang="en-US" i="1" dirty="0" smtClean="0"/>
              <a:t>last</a:t>
            </a:r>
            <a:r>
              <a:rPr lang="en-US" dirty="0" smtClean="0"/>
              <a:t> year)</a:t>
            </a:r>
          </a:p>
          <a:p>
            <a:r>
              <a:rPr lang="en-US" dirty="0"/>
              <a:t>Input restrictions (can’t see a keyboard) </a:t>
            </a:r>
            <a:endParaRPr lang="en-US" dirty="0" smtClean="0"/>
          </a:p>
          <a:p>
            <a:r>
              <a:rPr lang="en-US" dirty="0" smtClean="0"/>
              <a:t>Design restrictions</a:t>
            </a:r>
          </a:p>
          <a:p>
            <a:pPr lvl="1"/>
            <a:r>
              <a:rPr lang="en-US" dirty="0" smtClean="0"/>
              <a:t>Can’t force camera angles – must follow the user’s head</a:t>
            </a:r>
          </a:p>
          <a:p>
            <a:pPr lvl="1"/>
            <a:r>
              <a:rPr lang="en-US" dirty="0" smtClean="0"/>
              <a:t>Cinematic language reduced – framing, composition, angles, cuts</a:t>
            </a:r>
          </a:p>
          <a:p>
            <a:r>
              <a:rPr lang="en-US" dirty="0" smtClean="0"/>
              <a:t>For more, see my GDC2014 talk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41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6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VR is mean to brains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World scale is due to multiple cues</a:t>
            </a:r>
          </a:p>
          <a:p>
            <a:pPr lvl="1"/>
            <a:r>
              <a:rPr lang="en-US" dirty="0" smtClean="0"/>
              <a:t>Pupil separation and head motion must match physical user</a:t>
            </a:r>
          </a:p>
          <a:p>
            <a:pPr lvl="2"/>
            <a:r>
              <a:rPr lang="en-US" dirty="0" smtClean="0"/>
              <a:t>Or be a consistent scaling</a:t>
            </a:r>
          </a:p>
          <a:p>
            <a:pPr lvl="1"/>
            <a:r>
              <a:rPr lang="en-US" dirty="0" smtClean="0"/>
              <a:t>Height of virtual camera from ground</a:t>
            </a:r>
          </a:p>
          <a:p>
            <a:pPr lvl="1"/>
            <a:r>
              <a:rPr lang="en-US" dirty="0"/>
              <a:t>Physical dimensions of in-game </a:t>
            </a:r>
            <a:r>
              <a:rPr lang="en-US" dirty="0" smtClean="0"/>
              <a:t>avatar</a:t>
            </a:r>
          </a:p>
          <a:p>
            <a:pPr lvl="1"/>
            <a:r>
              <a:rPr lang="en-US" dirty="0" err="1" smtClean="0"/>
              <a:t>Vergence</a:t>
            </a:r>
            <a:r>
              <a:rPr lang="en-US" dirty="0" smtClean="0"/>
              <a:t> vs focus conflict</a:t>
            </a:r>
          </a:p>
          <a:p>
            <a:pPr lvl="1"/>
            <a:r>
              <a:rPr lang="en-US" dirty="0" smtClean="0"/>
              <a:t>Floor-dragging effect – your feet overrule your eyes</a:t>
            </a:r>
          </a:p>
          <a:p>
            <a:r>
              <a:rPr lang="en-US" dirty="0" smtClean="0"/>
              <a:t>Vestibular/optical mismatch – motion sickness</a:t>
            </a:r>
          </a:p>
          <a:p>
            <a:pPr lvl="1"/>
            <a:r>
              <a:rPr lang="en-US" dirty="0" smtClean="0"/>
              <a:t>Ears say you’re sitting still, eyes say you’re moving</a:t>
            </a:r>
          </a:p>
          <a:p>
            <a:pPr lvl="1"/>
            <a:r>
              <a:rPr lang="en-US" dirty="0" smtClean="0"/>
              <a:t>HW &amp; SW working perfectly, but induces rollercoaster/travel/seasickness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43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26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VR is mean to 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Multiple bugs can look identical, e.g. “judder” can be:</a:t>
            </a:r>
          </a:p>
          <a:p>
            <a:pPr lvl="1"/>
            <a:r>
              <a:rPr lang="en-US" dirty="0" smtClean="0"/>
              <a:t>Framerate dropping below HMD rate</a:t>
            </a:r>
          </a:p>
          <a:p>
            <a:pPr lvl="1"/>
            <a:r>
              <a:rPr lang="en-US" dirty="0" smtClean="0"/>
              <a:t>Incorrect latency prediction</a:t>
            </a:r>
          </a:p>
          <a:p>
            <a:pPr lvl="1"/>
            <a:r>
              <a:rPr lang="en-US" dirty="0" smtClean="0"/>
              <a:t>Incorrect physics </a:t>
            </a:r>
            <a:r>
              <a:rPr lang="en-US" dirty="0"/>
              <a:t>simulation time</a:t>
            </a:r>
            <a:endParaRPr lang="en-US" dirty="0" smtClean="0"/>
          </a:p>
          <a:p>
            <a:pPr lvl="1"/>
            <a:r>
              <a:rPr lang="en-US" dirty="0" smtClean="0"/>
              <a:t>Misbehaving USB hubs</a:t>
            </a:r>
          </a:p>
          <a:p>
            <a:pPr lvl="1"/>
            <a:r>
              <a:rPr lang="en-US" dirty="0" smtClean="0"/>
              <a:t>GPU buffering/syncing (especially with multi-GPU)</a:t>
            </a:r>
          </a:p>
          <a:p>
            <a:pPr lvl="1"/>
            <a:r>
              <a:rPr lang="en-US" dirty="0" err="1" smtClean="0"/>
              <a:t>Misc</a:t>
            </a:r>
            <a:r>
              <a:rPr lang="en-US" dirty="0" smtClean="0"/>
              <a:t> other rendering bugs</a:t>
            </a:r>
          </a:p>
          <a:p>
            <a:r>
              <a:rPr lang="en-US" dirty="0" smtClean="0"/>
              <a:t>Errors frequently “invisible”, but still cause nausea</a:t>
            </a:r>
          </a:p>
          <a:p>
            <a:pPr lvl="1"/>
            <a:r>
              <a:rPr lang="en-US" dirty="0" smtClean="0"/>
              <a:t>Extra frame of latency</a:t>
            </a:r>
          </a:p>
          <a:p>
            <a:pPr lvl="1"/>
            <a:r>
              <a:rPr lang="en-US" dirty="0" smtClean="0"/>
              <a:t>Off-by-one-pixel rendering</a:t>
            </a:r>
          </a:p>
          <a:p>
            <a:pPr lvl="1"/>
            <a:r>
              <a:rPr lang="en-US" dirty="0" smtClean="0"/>
              <a:t>Position tracking not working</a:t>
            </a:r>
          </a:p>
          <a:p>
            <a:pPr lvl="1"/>
            <a:r>
              <a:rPr lang="en-US" dirty="0" smtClean="0"/>
              <a:t>Swapped eyes (yes, really)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45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VR is really mean to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Much of our graphics intuition becomes useless</a:t>
            </a:r>
          </a:p>
          <a:p>
            <a:pPr lvl="1"/>
            <a:r>
              <a:rPr lang="en-US" dirty="0"/>
              <a:t>Algorithms can be doing exactly what we want, </a:t>
            </a:r>
            <a:r>
              <a:rPr lang="en-US" dirty="0" smtClean="0"/>
              <a:t>yet feel terrible</a:t>
            </a:r>
          </a:p>
          <a:p>
            <a:r>
              <a:rPr lang="en-US" dirty="0" err="1" smtClean="0"/>
              <a:t>Normalmaps</a:t>
            </a:r>
            <a:r>
              <a:rPr lang="en-US" dirty="0" smtClean="0"/>
              <a:t> </a:t>
            </a:r>
            <a:r>
              <a:rPr lang="en-US" dirty="0"/>
              <a:t>look </a:t>
            </a:r>
            <a:r>
              <a:rPr lang="en-US" dirty="0" smtClean="0"/>
              <a:t>rubbish with stereo &amp; head motion</a:t>
            </a:r>
          </a:p>
          <a:p>
            <a:pPr lvl="1"/>
            <a:r>
              <a:rPr lang="en-US" dirty="0" smtClean="0"/>
              <a:t>Looks like “hologram foil”</a:t>
            </a:r>
          </a:p>
          <a:p>
            <a:pPr lvl="1"/>
            <a:r>
              <a:rPr lang="en-US" dirty="0" smtClean="0"/>
              <a:t>Need high-quality, physically consistent </a:t>
            </a:r>
            <a:r>
              <a:rPr lang="en-US" dirty="0" err="1" smtClean="0"/>
              <a:t>disp</a:t>
            </a:r>
            <a:r>
              <a:rPr lang="en-US" dirty="0" err="1"/>
              <a:t>.</a:t>
            </a:r>
            <a:r>
              <a:rPr lang="en-US" dirty="0" err="1" smtClean="0"/>
              <a:t>maps</a:t>
            </a:r>
            <a:endParaRPr lang="en-US" dirty="0" smtClean="0"/>
          </a:p>
          <a:p>
            <a:r>
              <a:rPr lang="en-US" dirty="0" smtClean="0"/>
              <a:t>Billboards and impostors have to be ~10x as far away</a:t>
            </a:r>
          </a:p>
          <a:p>
            <a:pPr lvl="1"/>
            <a:r>
              <a:rPr lang="en-US" dirty="0" smtClean="0"/>
              <a:t>Grass, leaves, mist, effects</a:t>
            </a:r>
          </a:p>
          <a:p>
            <a:r>
              <a:rPr lang="en-US" dirty="0" smtClean="0"/>
              <a:t>Most specular methods don’t stereo-fuse properly</a:t>
            </a:r>
          </a:p>
          <a:p>
            <a:pPr lvl="1"/>
            <a:r>
              <a:rPr lang="en-US" dirty="0" smtClean="0"/>
              <a:t>…and specular that does fuse shows up surface triangle structure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r>
              <a:rPr lang="en-US" dirty="0" smtClean="0"/>
              <a:t>2D </a:t>
            </a:r>
            <a:r>
              <a:rPr lang="en-US" dirty="0" err="1" smtClean="0"/>
              <a:t>screenspace</a:t>
            </a:r>
            <a:r>
              <a:rPr lang="en-US" dirty="0" smtClean="0"/>
              <a:t> labels don’t work – need in-world 3D ones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42" y="2669309"/>
            <a:ext cx="1845758" cy="1845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47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8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VR is all the hard things rolled into one</a:t>
            </a:r>
          </a:p>
          <a:p>
            <a:pPr lvl="1"/>
            <a:r>
              <a:rPr lang="en-US" dirty="0" smtClean="0"/>
              <a:t>Display and optics</a:t>
            </a:r>
          </a:p>
          <a:p>
            <a:pPr lvl="1"/>
            <a:r>
              <a:rPr lang="en-US" dirty="0" smtClean="0"/>
              <a:t>Wide range of hardware</a:t>
            </a:r>
          </a:p>
          <a:p>
            <a:pPr lvl="1"/>
            <a:r>
              <a:rPr lang="en-US" dirty="0" smtClean="0"/>
              <a:t>Time and latency</a:t>
            </a:r>
          </a:p>
          <a:p>
            <a:pPr lvl="1"/>
            <a:r>
              <a:rPr lang="en-US" dirty="0" smtClean="0"/>
              <a:t>Bugs that take a long time to manifest</a:t>
            </a:r>
          </a:p>
          <a:p>
            <a:pPr lvl="1"/>
            <a:r>
              <a:rPr lang="en-US" dirty="0" smtClean="0"/>
              <a:t>Interactions with user physiology</a:t>
            </a:r>
          </a:p>
        </p:txBody>
      </p:sp>
    </p:spTree>
    <p:extLst>
      <p:ext uri="{BB962C8B-B14F-4D97-AF65-F5344CB8AC3E}">
        <p14:creationId xmlns:p14="http://schemas.microsoft.com/office/powerpoint/2010/main" val="147771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VR is all the hard things rolled into one</a:t>
            </a:r>
          </a:p>
          <a:p>
            <a:pPr lvl="1"/>
            <a:r>
              <a:rPr lang="en-US" dirty="0" smtClean="0"/>
              <a:t>Display and optics</a:t>
            </a:r>
          </a:p>
          <a:p>
            <a:pPr lvl="1"/>
            <a:r>
              <a:rPr lang="en-US" dirty="0" smtClean="0"/>
              <a:t>Wide range of hardware</a:t>
            </a:r>
          </a:p>
          <a:p>
            <a:pPr lvl="1"/>
            <a:r>
              <a:rPr lang="en-US" dirty="0" smtClean="0"/>
              <a:t>Time and latency</a:t>
            </a:r>
          </a:p>
          <a:p>
            <a:pPr lvl="1"/>
            <a:r>
              <a:rPr lang="en-US" dirty="0" smtClean="0"/>
              <a:t>Bugs that take a long time to manifest</a:t>
            </a:r>
          </a:p>
          <a:p>
            <a:pPr lvl="1"/>
            <a:r>
              <a:rPr lang="en-US" dirty="0" smtClean="0"/>
              <a:t>Interactions with user physiology</a:t>
            </a:r>
          </a:p>
          <a:p>
            <a:r>
              <a:rPr lang="en-US" dirty="0" smtClean="0"/>
              <a:t>But when it works it’s awesome</a:t>
            </a:r>
          </a:p>
          <a:p>
            <a:pPr lvl="1"/>
            <a:r>
              <a:rPr lang="en-US" dirty="0" smtClean="0"/>
              <a:t>Dumpy: Going Elephants</a:t>
            </a:r>
          </a:p>
          <a:p>
            <a:pPr lvl="1"/>
            <a:r>
              <a:rPr lang="en-US" dirty="0" smtClean="0"/>
              <a:t>Showdown demo by Epic</a:t>
            </a:r>
          </a:p>
          <a:p>
            <a:pPr lvl="1"/>
            <a:r>
              <a:rPr lang="en-US" dirty="0" err="1"/>
              <a:t>Elite:Dangerous</a:t>
            </a:r>
            <a:r>
              <a:rPr lang="en-US" dirty="0"/>
              <a:t> with a DK2 and </a:t>
            </a:r>
            <a:r>
              <a:rPr lang="en-US" dirty="0" smtClean="0"/>
              <a:t>HOTAS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28960" y="6331135"/>
            <a:ext cx="114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49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844" y="855627"/>
            <a:ext cx="4006955" cy="2258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37" y="3351786"/>
            <a:ext cx="2680062" cy="25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8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159"/>
            <a:ext cx="10515600" cy="322652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Questions?</a:t>
            </a:r>
          </a:p>
          <a:p>
            <a:pPr marL="0" indent="0" algn="ctr">
              <a:buNone/>
            </a:pPr>
            <a:endParaRPr lang="en-US" sz="1100" dirty="0" smtClean="0"/>
          </a:p>
          <a:p>
            <a:pPr marL="0" indent="0" algn="ctr">
              <a:buNone/>
            </a:pPr>
            <a:r>
              <a:rPr lang="en-US" sz="2400" dirty="0"/>
              <a:t>developer.oculus.com</a:t>
            </a:r>
          </a:p>
          <a:p>
            <a:pPr marL="0" indent="0" algn="ctr">
              <a:buNone/>
            </a:pPr>
            <a:r>
              <a:rPr lang="en-US" sz="2400" dirty="0" smtClean="0"/>
              <a:t>tom.forsyth@oculus.com</a:t>
            </a:r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2200" dirty="0" smtClean="0"/>
              <a:t>Further reading</a:t>
            </a:r>
            <a:endParaRPr lang="en-US" sz="32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3" y="4241022"/>
            <a:ext cx="8307974" cy="2055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Oculus </a:t>
            </a:r>
            <a:r>
              <a:rPr lang="en-US" sz="2000" dirty="0" err="1" smtClean="0"/>
              <a:t>dev</a:t>
            </a:r>
            <a:r>
              <a:rPr lang="en-US" sz="2000" dirty="0" smtClean="0"/>
              <a:t> area:		Best Practices Guide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GDC / Connect 2014:	Developing VR Experiences with the Oculus Rift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Personal blog:		eelpi.gotdns.org/blog.wiki.html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Relevant entries:		Matrix </a:t>
            </a:r>
            <a:r>
              <a:rPr lang="en-US" sz="2000" dirty="0" err="1" smtClean="0"/>
              <a:t>maths</a:t>
            </a:r>
            <a:r>
              <a:rPr lang="en-US" sz="2000" dirty="0" smtClean="0"/>
              <a:t> and names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			Logging, asserts and unit tests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8" y="597228"/>
            <a:ext cx="3200405" cy="8248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8144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6" t="13804" r="23434" b="13157"/>
          <a:stretch/>
        </p:blipFill>
        <p:spPr>
          <a:xfrm>
            <a:off x="2644876" y="1434481"/>
            <a:ext cx="2004569" cy="1794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4" t="905" r="5908" b="18479"/>
          <a:stretch/>
        </p:blipFill>
        <p:spPr>
          <a:xfrm>
            <a:off x="7184413" y="510812"/>
            <a:ext cx="1991336" cy="1921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7" t="2646" r="17681" b="23648"/>
          <a:stretch/>
        </p:blipFill>
        <p:spPr>
          <a:xfrm>
            <a:off x="4933837" y="749752"/>
            <a:ext cx="2171062" cy="206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r="10746"/>
          <a:stretch/>
        </p:blipFill>
        <p:spPr>
          <a:xfrm>
            <a:off x="364477" y="1453019"/>
            <a:ext cx="2083043" cy="19379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3" t="462" r="8917"/>
          <a:stretch/>
        </p:blipFill>
        <p:spPr>
          <a:xfrm>
            <a:off x="9319131" y="839134"/>
            <a:ext cx="2178051" cy="1745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r="6700"/>
          <a:stretch/>
        </p:blipFill>
        <p:spPr>
          <a:xfrm>
            <a:off x="7001419" y="2581239"/>
            <a:ext cx="2700047" cy="1976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2520" r="24814" b="2368"/>
          <a:stretch/>
        </p:blipFill>
        <p:spPr>
          <a:xfrm>
            <a:off x="9643830" y="2691849"/>
            <a:ext cx="2149167" cy="1790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3750" r="54719" b="37326"/>
          <a:stretch/>
        </p:blipFill>
        <p:spPr>
          <a:xfrm>
            <a:off x="220251" y="3229047"/>
            <a:ext cx="1828800" cy="1924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6" t="330" r="14819" b="32028"/>
          <a:stretch/>
        </p:blipFill>
        <p:spPr>
          <a:xfrm>
            <a:off x="2002307" y="4856569"/>
            <a:ext cx="1924596" cy="1778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6" t="683" r="31715" b="-4160"/>
          <a:stretch/>
        </p:blipFill>
        <p:spPr>
          <a:xfrm>
            <a:off x="7947539" y="4678090"/>
            <a:ext cx="1479188" cy="2145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r="10286"/>
          <a:stretch/>
        </p:blipFill>
        <p:spPr>
          <a:xfrm>
            <a:off x="193406" y="4712688"/>
            <a:ext cx="2005791" cy="1950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/>
          <a:stretch/>
        </p:blipFill>
        <p:spPr>
          <a:xfrm>
            <a:off x="5969159" y="5032899"/>
            <a:ext cx="2064520" cy="16816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21785"/>
          <a:stretch/>
        </p:blipFill>
        <p:spPr>
          <a:xfrm>
            <a:off x="4024791" y="4694612"/>
            <a:ext cx="1877768" cy="18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6" t="13804" r="23434" b="13157"/>
          <a:stretch/>
        </p:blipFill>
        <p:spPr>
          <a:xfrm>
            <a:off x="2644876" y="1434481"/>
            <a:ext cx="2004569" cy="1794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4" r="21087" b="27078"/>
          <a:stretch/>
        </p:blipFill>
        <p:spPr>
          <a:xfrm>
            <a:off x="9602603" y="4557509"/>
            <a:ext cx="2239298" cy="21757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4" t="905" r="5908" b="18479"/>
          <a:stretch/>
        </p:blipFill>
        <p:spPr>
          <a:xfrm>
            <a:off x="7184413" y="510812"/>
            <a:ext cx="1991336" cy="1921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7" t="2646" r="17681" b="23648"/>
          <a:stretch/>
        </p:blipFill>
        <p:spPr>
          <a:xfrm>
            <a:off x="4933837" y="749752"/>
            <a:ext cx="2171062" cy="206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9704" r="22285" b="17324"/>
          <a:stretch/>
        </p:blipFill>
        <p:spPr>
          <a:xfrm>
            <a:off x="4951830" y="2952670"/>
            <a:ext cx="1990225" cy="1916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r="10746"/>
          <a:stretch/>
        </p:blipFill>
        <p:spPr>
          <a:xfrm>
            <a:off x="364477" y="1453019"/>
            <a:ext cx="2083043" cy="19379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3" t="462" r="8917"/>
          <a:stretch/>
        </p:blipFill>
        <p:spPr>
          <a:xfrm>
            <a:off x="9319131" y="839134"/>
            <a:ext cx="2178051" cy="1745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r="6700"/>
          <a:stretch/>
        </p:blipFill>
        <p:spPr>
          <a:xfrm>
            <a:off x="7001419" y="2581239"/>
            <a:ext cx="2700047" cy="1976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2520" r="24814" b="2368"/>
          <a:stretch/>
        </p:blipFill>
        <p:spPr>
          <a:xfrm>
            <a:off x="9643830" y="2691849"/>
            <a:ext cx="2149167" cy="1790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43" y="3156253"/>
            <a:ext cx="2624276" cy="18369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3750" r="54719" b="37326"/>
          <a:stretch/>
        </p:blipFill>
        <p:spPr>
          <a:xfrm>
            <a:off x="220251" y="3229047"/>
            <a:ext cx="1828800" cy="1924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6" t="330" r="14819" b="32028"/>
          <a:stretch/>
        </p:blipFill>
        <p:spPr>
          <a:xfrm>
            <a:off x="2002307" y="4856569"/>
            <a:ext cx="1924596" cy="1778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6" t="683" r="31715" b="-4160"/>
          <a:stretch/>
        </p:blipFill>
        <p:spPr>
          <a:xfrm>
            <a:off x="7947539" y="4678090"/>
            <a:ext cx="1479188" cy="2145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r="10286"/>
          <a:stretch/>
        </p:blipFill>
        <p:spPr>
          <a:xfrm>
            <a:off x="193406" y="4712688"/>
            <a:ext cx="2005791" cy="1950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/>
          <a:stretch/>
        </p:blipFill>
        <p:spPr>
          <a:xfrm>
            <a:off x="5969159" y="5032899"/>
            <a:ext cx="2064520" cy="16816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21785"/>
          <a:stretch/>
        </p:blipFill>
        <p:spPr>
          <a:xfrm>
            <a:off x="4024791" y="4694612"/>
            <a:ext cx="1877768" cy="18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</a:t>
            </a:r>
            <a:r>
              <a:rPr lang="en-US" dirty="0" smtClean="0"/>
              <a:t>is awesome!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VR is also incredibly tricky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149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6166</TotalTime>
  <Words>2859</Words>
  <Application>Microsoft Office PowerPoint</Application>
  <PresentationFormat>Widescreen</PresentationFormat>
  <Paragraphs>539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Cabin</vt:lpstr>
      <vt:lpstr>Wingdings</vt:lpstr>
      <vt:lpstr>Office Theme</vt:lpstr>
      <vt:lpstr>Software Engineering and VR</vt:lpstr>
      <vt:lpstr>Tom Forsyth</vt:lpstr>
      <vt:lpstr>VR is awesome!</vt:lpstr>
      <vt:lpstr>VR is awesome!</vt:lpstr>
      <vt:lpstr>VR is awesome!</vt:lpstr>
      <vt:lpstr>VR is awesome!</vt:lpstr>
      <vt:lpstr>VR is awesome!</vt:lpstr>
      <vt:lpstr>VR is awesome!</vt:lpstr>
      <vt:lpstr>VR is awesome!</vt:lpstr>
      <vt:lpstr>VR is awesome!</vt:lpstr>
      <vt:lpstr>VR is awesome!</vt:lpstr>
      <vt:lpstr>VR overview</vt:lpstr>
      <vt:lpstr>VR overview</vt:lpstr>
      <vt:lpstr>Software in detail</vt:lpstr>
      <vt:lpstr>Software in detail</vt:lpstr>
      <vt:lpstr>Software in detail</vt:lpstr>
      <vt:lpstr>Software in detail</vt:lpstr>
      <vt:lpstr>Software in detail</vt:lpstr>
      <vt:lpstr>Software in detail</vt:lpstr>
      <vt:lpstr>Doing the timewarp</vt:lpstr>
      <vt:lpstr>Doing the timewarp</vt:lpstr>
      <vt:lpstr>Doing the timewarp</vt:lpstr>
      <vt:lpstr>Doing the timewarp</vt:lpstr>
      <vt:lpstr>Sounds simple, what could go wrong?</vt:lpstr>
      <vt:lpstr>Timing, timing, timing</vt:lpstr>
      <vt:lpstr>Timing, timing, timing</vt:lpstr>
      <vt:lpstr>Hardware configuration problems - GPUs</vt:lpstr>
      <vt:lpstr>Hardware configuration problems - GPUs</vt:lpstr>
      <vt:lpstr>Hardware configuration problems - GPUs</vt:lpstr>
      <vt:lpstr>Hardware configuration problems - Clocks</vt:lpstr>
      <vt:lpstr>Hardware configuration problems - USB</vt:lpstr>
      <vt:lpstr>Bug-fighting tools</vt:lpstr>
      <vt:lpstr>Capture and replay of sensor inputs</vt:lpstr>
      <vt:lpstr>Robots &amp; mo-cap</vt:lpstr>
      <vt:lpstr>Motion-to-pixel tests</vt:lpstr>
      <vt:lpstr>Motion-to-pixel tests</vt:lpstr>
      <vt:lpstr>Feedback from HMD</vt:lpstr>
      <vt:lpstr>Feedback from HMD</vt:lpstr>
      <vt:lpstr>Feedback from HMD</vt:lpstr>
      <vt:lpstr>Feedback from HMD</vt:lpstr>
      <vt:lpstr>Bug-fighting methodologies</vt:lpstr>
      <vt:lpstr>Naming schemes</vt:lpstr>
      <vt:lpstr>Naming schemes</vt:lpstr>
      <vt:lpstr>Naming schemes</vt:lpstr>
      <vt:lpstr>Code standards</vt:lpstr>
      <vt:lpstr>Code standards</vt:lpstr>
      <vt:lpstr>Code standards</vt:lpstr>
      <vt:lpstr>Multiple pairs of eyes</vt:lpstr>
      <vt:lpstr>Multiple pairs of eyes</vt:lpstr>
      <vt:lpstr>Multiple pairs of eyes</vt:lpstr>
      <vt:lpstr>Unit tests / test-driven development</vt:lpstr>
      <vt:lpstr>Unit tests / test-driven development</vt:lpstr>
      <vt:lpstr>Unit tests / test-driven development</vt:lpstr>
      <vt:lpstr>Unit tests / test-driven development</vt:lpstr>
      <vt:lpstr>Unit tests / test-driven development</vt:lpstr>
      <vt:lpstr>Asserts</vt:lpstr>
      <vt:lpstr>Asserts</vt:lpstr>
      <vt:lpstr>Code reviews</vt:lpstr>
      <vt:lpstr>Bug-fighting methodologies – score sheet</vt:lpstr>
      <vt:lpstr>…and that’s just the SDK!</vt:lpstr>
      <vt:lpstr>VR is mean to brains</vt:lpstr>
      <vt:lpstr>VR is mean to coders</vt:lpstr>
      <vt:lpstr>VR is really mean to graphics</vt:lpstr>
      <vt:lpstr>Conclusion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Forsyth</dc:creator>
  <cp:lastModifiedBy>user</cp:lastModifiedBy>
  <cp:revision>100</cp:revision>
  <dcterms:created xsi:type="dcterms:W3CDTF">2015-01-22T23:43:14Z</dcterms:created>
  <dcterms:modified xsi:type="dcterms:W3CDTF">2015-01-30T21:44:54Z</dcterms:modified>
</cp:coreProperties>
</file>